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notesMasterIdLst>
    <p:notesMasterId r:id="rId20"/>
  </p:notesMasterIdLst>
  <p:handoutMasterIdLst>
    <p:handoutMasterId r:id="rId21"/>
  </p:handoutMasterIdLst>
  <p:sldIdLst>
    <p:sldId id="292" r:id="rId2"/>
    <p:sldId id="295" r:id="rId3"/>
    <p:sldId id="302" r:id="rId4"/>
    <p:sldId id="299" r:id="rId5"/>
    <p:sldId id="293" r:id="rId6"/>
    <p:sldId id="297" r:id="rId7"/>
    <p:sldId id="298" r:id="rId8"/>
    <p:sldId id="307" r:id="rId9"/>
    <p:sldId id="313" r:id="rId10"/>
    <p:sldId id="314" r:id="rId11"/>
    <p:sldId id="315" r:id="rId12"/>
    <p:sldId id="316" r:id="rId13"/>
    <p:sldId id="317" r:id="rId14"/>
    <p:sldId id="308" r:id="rId15"/>
    <p:sldId id="309" r:id="rId16"/>
    <p:sldId id="312" r:id="rId17"/>
    <p:sldId id="296" r:id="rId18"/>
    <p:sldId id="294" r:id="rId19"/>
  </p:sldIdLst>
  <p:sldSz cx="9144000" cy="6858000" type="screen4x3"/>
  <p:notesSz cx="7099300" cy="102346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9999"/>
    <a:srgbClr val="FF3300"/>
    <a:srgbClr val="0093D3"/>
    <a:srgbClr val="6699FF"/>
    <a:srgbClr val="FF6600"/>
    <a:srgbClr val="00A0E9"/>
    <a:srgbClr val="00A5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63268" autoAdjust="0"/>
  </p:normalViewPr>
  <p:slideViewPr>
    <p:cSldViewPr snapToObjects="1">
      <p:cViewPr varScale="1">
        <p:scale>
          <a:sx n="63" d="100"/>
          <a:sy n="63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-2172" y="-9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omorosz\Documents\_MUNKA\Laborkaland2\Jelentes_labkal2015_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omorosz\Documents\_MUNKA\Laborkaland2\Jelentes_labkal2015_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omorosz\Documents\_MUNKA\Laborkaland2\Jelentes_labkal2015_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omorosz\Documents\_MUNKA\Laborkaland2\Jelentes_labkal2015_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style val="26"/>
  <c:chart>
    <c:plotArea>
      <c:layout>
        <c:manualLayout>
          <c:layoutTarget val="inner"/>
          <c:xMode val="edge"/>
          <c:yMode val="edge"/>
          <c:x val="9.9941530654448024E-2"/>
          <c:y val="6.8075734484802322E-2"/>
          <c:w val="0.78010458365884461"/>
          <c:h val="0.93192426551519814"/>
        </c:manualLayout>
      </c:layout>
      <c:pieChart>
        <c:varyColors val="1"/>
        <c:ser>
          <c:idx val="0"/>
          <c:order val="0"/>
          <c:explosion val="3"/>
          <c:dLbls>
            <c:dLbl>
              <c:idx val="2"/>
              <c:layout>
                <c:manualLayout>
                  <c:x val="6.5243729232854805E-2"/>
                  <c:y val="7.858419681270075E-4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0.14588246706522123"/>
                  <c:y val="4.1666666666666671E-2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-0.13133195833923419"/>
                  <c:y val="-0.1051814985390977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0.19758053293232297"/>
                  <c:y val="-0.26176298717377317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CatName val="1"/>
            <c:showPercent val="1"/>
            <c:showLeaderLines val="1"/>
          </c:dLbls>
          <c:cat>
            <c:strRef>
              <c:f>alap!$U$279:$U$288</c:f>
              <c:strCache>
                <c:ptCount val="10"/>
                <c:pt idx="0">
                  <c:v>4. évf.</c:v>
                </c:pt>
                <c:pt idx="1">
                  <c:v>5. évf.</c:v>
                </c:pt>
                <c:pt idx="2">
                  <c:v>6. évf.</c:v>
                </c:pt>
                <c:pt idx="3">
                  <c:v>7. évf.</c:v>
                </c:pt>
                <c:pt idx="4">
                  <c:v>8. évf.</c:v>
                </c:pt>
                <c:pt idx="5">
                  <c:v>9. évf.</c:v>
                </c:pt>
                <c:pt idx="6">
                  <c:v>10. évf.</c:v>
                </c:pt>
                <c:pt idx="7">
                  <c:v>11. évf.</c:v>
                </c:pt>
                <c:pt idx="8">
                  <c:v>12. évf.</c:v>
                </c:pt>
                <c:pt idx="9">
                  <c:v>13. évf.</c:v>
                </c:pt>
              </c:strCache>
            </c:strRef>
          </c:cat>
          <c:val>
            <c:numRef>
              <c:f>alap!$V$279:$V$288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  <c:pt idx="5">
                  <c:v>62</c:v>
                </c:pt>
                <c:pt idx="6">
                  <c:v>39</c:v>
                </c:pt>
                <c:pt idx="7">
                  <c:v>27</c:v>
                </c:pt>
                <c:pt idx="8">
                  <c:v>12</c:v>
                </c:pt>
                <c:pt idx="9">
                  <c:v>6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hu-H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9026894650720971E-2"/>
          <c:y val="4.8239504821255628E-2"/>
          <c:w val="0.93636741014067804"/>
          <c:h val="0.89639086558030512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009999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Lbls>
            <c:dLbl>
              <c:idx val="0"/>
              <c:layout>
                <c:manualLayout>
                  <c:x val="-0.17511854951185496"/>
                  <c:y val="6.2596881272193913E-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0.19227358086515339"/>
                  <c:y val="-0.1549095400508092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alap!$U$276:$U$277</c:f>
              <c:strCache>
                <c:ptCount val="2"/>
                <c:pt idx="0">
                  <c:v>Fiú</c:v>
                </c:pt>
                <c:pt idx="1">
                  <c:v>Lány</c:v>
                </c:pt>
              </c:strCache>
            </c:strRef>
          </c:cat>
          <c:val>
            <c:numRef>
              <c:f>alap!$V$276:$V$277</c:f>
              <c:numCache>
                <c:formatCode>General</c:formatCode>
                <c:ptCount val="2"/>
                <c:pt idx="0">
                  <c:v>58</c:v>
                </c:pt>
                <c:pt idx="1">
                  <c:v>85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3.4722222222222224E-2"/>
          <c:y val="0.10392090369234808"/>
          <c:w val="0.8833333333333333"/>
          <c:h val="0.83820871948528564"/>
        </c:manualLayout>
      </c:layout>
      <c:pie3DChart>
        <c:varyColors val="1"/>
        <c:ser>
          <c:idx val="0"/>
          <c:order val="0"/>
          <c:explosion val="25"/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8015884378089106"/>
                  <c:y val="5.8956619186646596E-2"/>
                </c:manualLayout>
              </c:layout>
              <c:tx>
                <c:rich>
                  <a:bodyPr/>
                  <a:lstStyle/>
                  <a:p>
                    <a:pPr>
                      <a:defRPr sz="100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defRPr>
                    </a:pPr>
                    <a:r>
                      <a:rPr lang="en-US" sz="100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rPr>
                      <a:t>Bp.</a:t>
                    </a:r>
                    <a:r>
                      <a:rPr lang="en-US" sz="1000">
                        <a:solidFill>
                          <a:schemeClr val="bg1"/>
                        </a:solidFill>
                        <a:latin typeface="+mn-lt"/>
                      </a:rPr>
                      <a:t>
38%</a:t>
                    </a:r>
                  </a:p>
                </c:rich>
              </c:tx>
              <c:numFmt formatCode="@" sourceLinked="0"/>
              <c:spPr/>
              <c:showCatName val="1"/>
              <c:showPercent val="1"/>
            </c:dLbl>
            <c:dLbl>
              <c:idx val="1"/>
              <c:layout>
                <c:manualLayout>
                  <c:x val="0.16406926406926409"/>
                  <c:y val="-0.13605886342858825"/>
                </c:manualLayout>
              </c:layout>
              <c:tx>
                <c:rich>
                  <a:bodyPr/>
                  <a:lstStyle/>
                  <a:p>
                    <a:r>
                      <a:rPr lang="en-US" sz="1000">
                        <a:latin typeface="+mn-lt"/>
                        <a:cs typeface="Arial" pitchFamily="34" charset="0"/>
                      </a:rPr>
                      <a:t>V</a:t>
                    </a:r>
                    <a:r>
                      <a:rPr lang="en-US" sz="1000"/>
                      <a:t>idék
60%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5.462180863755666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800">
                        <a:latin typeface="+mn-lt"/>
                        <a:cs typeface="Arial" pitchFamily="34" charset="0"/>
                      </a:rPr>
                      <a:t>K</a:t>
                    </a:r>
                    <a:r>
                      <a:rPr lang="en-US" sz="800"/>
                      <a:t>ülföld</a:t>
                    </a:r>
                    <a:r>
                      <a:rPr lang="en-US" sz="1000"/>
                      <a:t>
2%</a:t>
                    </a:r>
                  </a:p>
                </c:rich>
              </c:tx>
              <c:showCatName val="1"/>
              <c:showPercent val="1"/>
            </c:dLbl>
            <c:numFmt formatCode="@" sourceLinked="0"/>
            <c:txPr>
              <a:bodyPr/>
              <a:lstStyle/>
              <a:p>
                <a:pPr>
                  <a:defRPr sz="1000">
                    <a:latin typeface="+mn-lt"/>
                    <a:cs typeface="Arial" pitchFamily="34" charset="0"/>
                  </a:defRPr>
                </a:pPr>
                <a:endParaRPr lang="hu-HU"/>
              </a:p>
            </c:txPr>
            <c:showCatName val="1"/>
            <c:showPercent val="1"/>
            <c:showLeaderLines val="1"/>
          </c:dLbls>
          <c:cat>
            <c:strRef>
              <c:f>alap!$U$272:$U$274</c:f>
              <c:strCache>
                <c:ptCount val="3"/>
                <c:pt idx="0">
                  <c:v>Budapest</c:v>
                </c:pt>
                <c:pt idx="1">
                  <c:v>Vidék</c:v>
                </c:pt>
                <c:pt idx="2">
                  <c:v>Külföld</c:v>
                </c:pt>
              </c:strCache>
            </c:strRef>
          </c:cat>
          <c:val>
            <c:numRef>
              <c:f>alap!$V$272:$V$274</c:f>
              <c:numCache>
                <c:formatCode>General</c:formatCode>
                <c:ptCount val="3"/>
                <c:pt idx="0">
                  <c:v>88</c:v>
                </c:pt>
                <c:pt idx="1">
                  <c:v>140</c:v>
                </c:pt>
                <c:pt idx="2">
                  <c:v>4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plotArea>
      <c:layout/>
      <c:barChart>
        <c:barDir val="bar"/>
        <c:grouping val="clustered"/>
        <c:ser>
          <c:idx val="0"/>
          <c:order val="0"/>
          <c:spPr>
            <a:gradFill>
              <a:gsLst>
                <a:gs pos="6000">
                  <a:schemeClr val="tx2">
                    <a:lumMod val="60000"/>
                    <a:lumOff val="40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c:spPr>
          <c:dLbls>
            <c:delete val="1"/>
          </c:dLbls>
          <c:cat>
            <c:strRef>
              <c:f>alap!$Q$271:$Q$281</c:f>
              <c:strCache>
                <c:ptCount val="11"/>
                <c:pt idx="0">
                  <c:v>CO mérgezés</c:v>
                </c:pt>
                <c:pt idx="1">
                  <c:v>Mi a különbség a gázok és gőzők között</c:v>
                </c:pt>
                <c:pt idx="2">
                  <c:v>Mélyhűtő nélkül fagylalt?</c:v>
                </c:pt>
                <c:pt idx="3">
                  <c:v>Készíts pattogó tojást</c:v>
                </c:pt>
                <c:pt idx="4">
                  <c:v>Növényi indikátorral a háztartásban</c:v>
                </c:pt>
                <c:pt idx="5">
                  <c:v>Már az ősember is ismerte a szappant?</c:v>
                </c:pt>
                <c:pt idx="6">
                  <c:v>Hogyan főzzünk tésztát?</c:v>
                </c:pt>
                <c:pt idx="7">
                  <c:v>Miért lukas a sajt?</c:v>
                </c:pt>
                <c:pt idx="8">
                  <c:v>Mit tegyünk gyomorégés esetén</c:v>
                </c:pt>
                <c:pt idx="9">
                  <c:v>Kémiai TOTÓ</c:v>
                </c:pt>
                <c:pt idx="10">
                  <c:v>Hogyan készítsünk csalamádét?</c:v>
                </c:pt>
              </c:strCache>
            </c:strRef>
          </c:cat>
          <c:val>
            <c:numRef>
              <c:f>alap!$R$271:$R$281</c:f>
              <c:numCache>
                <c:formatCode>0.0%</c:formatCode>
                <c:ptCount val="11"/>
                <c:pt idx="0">
                  <c:v>0.90697674418604646</c:v>
                </c:pt>
                <c:pt idx="1">
                  <c:v>0.86956521739130443</c:v>
                </c:pt>
                <c:pt idx="2">
                  <c:v>0.86538461538461553</c:v>
                </c:pt>
                <c:pt idx="3">
                  <c:v>0.83333333333333348</c:v>
                </c:pt>
                <c:pt idx="4">
                  <c:v>0.83333333333333348</c:v>
                </c:pt>
                <c:pt idx="5">
                  <c:v>0.81690140845070436</c:v>
                </c:pt>
                <c:pt idx="6">
                  <c:v>0.81666666666666654</c:v>
                </c:pt>
                <c:pt idx="7">
                  <c:v>0.78947368421052633</c:v>
                </c:pt>
                <c:pt idx="8">
                  <c:v>0.78571428571428559</c:v>
                </c:pt>
                <c:pt idx="9">
                  <c:v>0.72631578947368425</c:v>
                </c:pt>
                <c:pt idx="10">
                  <c:v>0.58974358974358976</c:v>
                </c:pt>
              </c:numCache>
            </c:numRef>
          </c:val>
        </c:ser>
        <c:dLbls>
          <c:showVal val="1"/>
        </c:dLbls>
        <c:axId val="118457856"/>
        <c:axId val="118459392"/>
      </c:barChart>
      <c:catAx>
        <c:axId val="118457856"/>
        <c:scaling>
          <c:orientation val="maxMin"/>
        </c:scaling>
        <c:axPos val="l"/>
        <c:tickLblPos val="nextTo"/>
        <c:crossAx val="118459392"/>
        <c:crosses val="autoZero"/>
        <c:auto val="1"/>
        <c:lblAlgn val="ctr"/>
        <c:lblOffset val="100"/>
      </c:catAx>
      <c:valAx>
        <c:axId val="118459392"/>
        <c:scaling>
          <c:orientation val="minMax"/>
          <c:max val="0.91"/>
          <c:min val="0.55000000000000004"/>
        </c:scaling>
        <c:axPos val="t"/>
        <c:majorGridlines/>
        <c:numFmt formatCode="0.0%" sourceLinked="1"/>
        <c:majorTickMark val="none"/>
        <c:tickLblPos val="none"/>
        <c:crossAx val="118457856"/>
        <c:crosses val="autoZero"/>
        <c:crossBetween val="between"/>
        <c:majorUnit val="0.1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t" anchorCtr="0" compatLnSpc="1">
            <a:prstTxWarp prst="textNoShape">
              <a:avLst/>
            </a:prstTxWarp>
          </a:bodyPr>
          <a:lstStyle>
            <a:lvl1pPr defTabSz="477838">
              <a:defRPr sz="1300">
                <a:latin typeface="Calibri" pitchFamily="-108" charset="0"/>
                <a:ea typeface="ヒラギノ角ゴ Pro W3" pitchFamily="-108" charset="-128"/>
                <a:cs typeface="ヒラギノ角ゴ Pro W3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t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latin typeface="Calibri" charset="0"/>
              </a:defRPr>
            </a:lvl1pPr>
          </a:lstStyle>
          <a:p>
            <a:pPr>
              <a:defRPr/>
            </a:pPr>
            <a:fld id="{E7F04BB5-AAAC-4CEF-85B4-E0A4B0D7F517}" type="datetime1">
              <a:rPr lang="de-DE" altLang="hu-HU"/>
              <a:pPr>
                <a:defRPr/>
              </a:pPr>
              <a:t>22.06.2016</a:t>
            </a:fld>
            <a:endParaRPr lang="de-DE" altLang="hu-H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b" anchorCtr="0" compatLnSpc="1">
            <a:prstTxWarp prst="textNoShape">
              <a:avLst/>
            </a:prstTxWarp>
          </a:bodyPr>
          <a:lstStyle>
            <a:lvl1pPr defTabSz="477838">
              <a:defRPr sz="1300">
                <a:latin typeface="Calibri" pitchFamily="-108" charset="0"/>
                <a:ea typeface="ヒラギノ角ゴ Pro W3" pitchFamily="-108" charset="-128"/>
                <a:cs typeface="ヒラギノ角ゴ Pro W3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b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latin typeface="Calibri" charset="0"/>
              </a:defRPr>
            </a:lvl1pPr>
          </a:lstStyle>
          <a:p>
            <a:pPr>
              <a:defRPr/>
            </a:pPr>
            <a:fld id="{9428C409-EBF4-4A4B-97EB-32BC359A24DA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t" anchorCtr="0" compatLnSpc="1">
            <a:prstTxWarp prst="textNoShape">
              <a:avLst/>
            </a:prstTxWarp>
          </a:bodyPr>
          <a:lstStyle>
            <a:lvl1pPr defTabSz="477838">
              <a:defRPr sz="1300">
                <a:latin typeface="Calibri" pitchFamily="-108" charset="0"/>
                <a:ea typeface="ヒラギノ角ゴ Pro W3" pitchFamily="-108" charset="-128"/>
                <a:cs typeface="ヒラギノ角ゴ Pro W3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t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latin typeface="Calibri" charset="0"/>
              </a:defRPr>
            </a:lvl1pPr>
          </a:lstStyle>
          <a:p>
            <a:pPr>
              <a:defRPr/>
            </a:pPr>
            <a:fld id="{B0CA4D84-3F52-4CBE-A973-7F1061E4F39C}" type="datetime1">
              <a:rPr lang="de-DE" altLang="hu-HU"/>
              <a:pPr>
                <a:defRPr/>
              </a:pPr>
              <a:t>22.06.2016</a:t>
            </a:fld>
            <a:endParaRPr lang="de-DE" altLang="hu-HU"/>
          </a:p>
        </p:txBody>
      </p:sp>
      <p:sp>
        <p:nvSpPr>
          <p:cNvPr id="19460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b" anchorCtr="0" compatLnSpc="1">
            <a:prstTxWarp prst="textNoShape">
              <a:avLst/>
            </a:prstTxWarp>
          </a:bodyPr>
          <a:lstStyle>
            <a:lvl1pPr defTabSz="477838">
              <a:defRPr sz="1300">
                <a:latin typeface="Calibri" pitchFamily="-108" charset="0"/>
                <a:ea typeface="ヒラギノ角ゴ Pro W3" pitchFamily="-108" charset="-128"/>
                <a:cs typeface="ヒラギノ角ゴ Pro W3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21" tIns="47761" rIns="95521" bIns="47761" numCol="1" anchor="b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latin typeface="Calibri" charset="0"/>
              </a:defRPr>
            </a:lvl1pPr>
          </a:lstStyle>
          <a:p>
            <a:pPr>
              <a:defRPr/>
            </a:pPr>
            <a:fld id="{183DDAE7-144A-4261-82EA-CBF35EAFB9BA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  <p:sp>
        <p:nvSpPr>
          <p:cNvPr id="8" name="Jegyzetek helye 7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80" charset="-128"/>
        <a:cs typeface="ヒラギノ角ゴ Pro W3" pitchFamily="-8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80" charset="-128"/>
        <a:cs typeface="ヒラギノ角ゴ Pro W3" pitchFamily="-108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80" charset="-128"/>
        <a:cs typeface="ヒラギノ角ゴ Pro W3" pitchFamily="-108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80" charset="-128"/>
        <a:cs typeface="ヒラギノ角ゴ Pro W3" pitchFamily="-108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80" charset="-128"/>
        <a:cs typeface="ヒラギノ角ゴ Pro W3" pitchFamily="-108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ヒラギノ角ゴ Pro W3" charset="-128"/>
            </a:endParaRPr>
          </a:p>
        </p:txBody>
      </p:sp>
      <p:sp>
        <p:nvSpPr>
          <p:cNvPr id="204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A3419D-ECA3-47A9-829A-05624826741F}" type="slidenum">
              <a:rPr lang="de-DE" altLang="hu-HU" smtClean="0">
                <a:latin typeface="Calibri" pitchFamily="34" charset="0"/>
              </a:rPr>
              <a:pPr/>
              <a:t>1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DDAE7-144A-4261-82EA-CBF35EAFB9BA}" type="slidenum">
              <a:rPr lang="de-DE" altLang="hu-HU" smtClean="0"/>
              <a:pPr>
                <a:defRPr/>
              </a:pPr>
              <a:t>16</a:t>
            </a:fld>
            <a:endParaRPr lang="de-DE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DDAE7-144A-4261-82EA-CBF35EAFB9BA}" type="slidenum">
              <a:rPr lang="de-DE" altLang="hu-HU" smtClean="0"/>
              <a:pPr>
                <a:defRPr/>
              </a:pPr>
              <a:t>17</a:t>
            </a:fld>
            <a:endParaRPr lang="de-DE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ea typeface="ヒラギノ角ゴ Pro W3" charset="-128"/>
              </a:rPr>
              <a:t>A csoda odabent van jelmondatot választottuk – utalván a kémia mágikus világára. </a:t>
            </a:r>
          </a:p>
          <a:p>
            <a:r>
              <a:rPr lang="hu-HU" smtClean="0">
                <a:ea typeface="ヒラギノ角ゴ Pro W3" charset="-128"/>
              </a:rPr>
              <a:t>Munkafüzet, logó tervezése, honlap (laboratorium.hu)</a:t>
            </a:r>
          </a:p>
          <a:p>
            <a:r>
              <a:rPr lang="hu-HU" smtClean="0">
                <a:ea typeface="ヒラギノ角ゴ Pro W3" charset="-128"/>
              </a:rPr>
              <a:t>Kommunikációs tervet készítettünk, és meghirdettük a programot. </a:t>
            </a:r>
            <a:endParaRPr lang="hu-HU" smtClean="0">
              <a:ea typeface="ヒラギノ角ゴ Pro W3" charset="-128"/>
            </a:endParaRPr>
          </a:p>
        </p:txBody>
      </p:sp>
      <p:sp>
        <p:nvSpPr>
          <p:cNvPr id="225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6CA45-9B96-4524-8462-029D09CADF11}" type="slidenum">
              <a:rPr lang="de-DE" altLang="hu-HU" smtClean="0">
                <a:latin typeface="Calibri" pitchFamily="34" charset="0"/>
              </a:rPr>
              <a:pPr/>
              <a:t>6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ea typeface="ヒラギノ角ゴ Pro W3" charset="-128"/>
              </a:rPr>
              <a:t>A WESSLING Közhasznú Nonprofit Kft. laboratóriumába </a:t>
            </a:r>
            <a:r>
              <a:rPr lang="hu-HU" b="1" smtClean="0">
                <a:ea typeface="ヒラギノ角ゴ Pro W3" charset="-128"/>
              </a:rPr>
              <a:t>az egész országból érkeztek diákok Záhonytól Hajdúnánásig, Várpalotától Kecskemétig. Volt, aki hajnali háromkor kelt, hogy időben ideérhessen! </a:t>
            </a:r>
          </a:p>
          <a:p>
            <a:r>
              <a:rPr lang="hu-HU" smtClean="0">
                <a:ea typeface="ヒラギノ角ゴ Pro W3" charset="-128"/>
              </a:rPr>
              <a:t>Délelőtt esettanulmányokra épülő, a laboratóriumi vizsgálatokat bemutató </a:t>
            </a:r>
            <a:r>
              <a:rPr lang="hu-HU" b="1" smtClean="0">
                <a:ea typeface="ヒラギノ角ゴ Pro W3" charset="-128"/>
              </a:rPr>
              <a:t>interaktív előadások hangzanak el.</a:t>
            </a:r>
          </a:p>
          <a:p>
            <a:r>
              <a:rPr lang="hu-HU" b="1" smtClean="0">
                <a:ea typeface="ヒラギノ角ゴ Pro W3" charset="-128"/>
              </a:rPr>
              <a:t> </a:t>
            </a:r>
            <a:r>
              <a:rPr lang="hu-HU" smtClean="0">
                <a:ea typeface="ヒラギノ角ゴ Pro W3" charset="-128"/>
              </a:rPr>
              <a:t>A diákok a laborban érvényes </a:t>
            </a:r>
            <a:r>
              <a:rPr lang="hu-HU" b="1" smtClean="0">
                <a:ea typeface="ヒラギノ角ゴ Pro W3" charset="-128"/>
              </a:rPr>
              <a:t>munkavédelmi  oktatásban részesültek</a:t>
            </a:r>
          </a:p>
          <a:p>
            <a:r>
              <a:rPr lang="hu-HU" smtClean="0">
                <a:ea typeface="ヒラギノ角ゴ Pro W3" charset="-128"/>
              </a:rPr>
              <a:t>Ezt követi a laboratóriumi „idegenvezetés”, a diákok dolgozhattak is: a legmodernebb berendezésekkel </a:t>
            </a:r>
            <a:r>
              <a:rPr lang="hu-HU" b="1" smtClean="0">
                <a:ea typeface="ヒラギノ角ゴ Pro W3" charset="-128"/>
              </a:rPr>
              <a:t>méréseket végeztek el. </a:t>
            </a:r>
          </a:p>
          <a:p>
            <a:r>
              <a:rPr lang="hu-HU" smtClean="0">
                <a:ea typeface="ヒラギノ角ゴ Pro W3" charset="-128"/>
              </a:rPr>
              <a:t>Összeállítottunk számukra önálló kísérleteket is, melyek leírását a munkafüzet tartalmazza.</a:t>
            </a:r>
          </a:p>
          <a:p>
            <a:r>
              <a:rPr lang="hu-HU" smtClean="0">
                <a:ea typeface="ヒラギノ角ゴ Pro W3" charset="-128"/>
              </a:rPr>
              <a:t>Záróakkordként rövid kérdőívet (a </a:t>
            </a:r>
            <a:r>
              <a:rPr lang="hu-HU" b="1" smtClean="0">
                <a:ea typeface="ヒラギノ角ゴ Pro W3" charset="-128"/>
              </a:rPr>
              <a:t>Laborkaland totót) töltöttek ki. </a:t>
            </a:r>
          </a:p>
          <a:p>
            <a:r>
              <a:rPr lang="hu-HU" smtClean="0">
                <a:ea typeface="ヒラギノ角ゴ Pro W3" charset="-128"/>
              </a:rPr>
              <a:t>Az erre az alkalomra készült </a:t>
            </a:r>
            <a:r>
              <a:rPr lang="hu-HU" b="1" smtClean="0">
                <a:ea typeface="ヒラギノ角ゴ Pro W3" charset="-128"/>
              </a:rPr>
              <a:t>szemléletes munkafüzettel és a részvételt, a program elvégzését igazoló oklevéllel távoztak. </a:t>
            </a:r>
          </a:p>
        </p:txBody>
      </p:sp>
      <p:sp>
        <p:nvSpPr>
          <p:cNvPr id="215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92E51-2919-4677-B199-E451050F364F}" type="slidenum">
              <a:rPr lang="de-DE" altLang="hu-HU" smtClean="0">
                <a:latin typeface="Calibri" pitchFamily="34" charset="0"/>
              </a:rPr>
              <a:pPr/>
              <a:t>7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>
              <a:ea typeface="ヒラギノ角ゴ Pro W3" charset="-128"/>
            </a:endParaRPr>
          </a:p>
        </p:txBody>
      </p:sp>
      <p:sp>
        <p:nvSpPr>
          <p:cNvPr id="81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678F1-E3C5-4A4C-A8CC-12F6C07F97A6}" type="slidenum">
              <a:rPr lang="de-DE" altLang="hu-HU" smtClean="0">
                <a:latin typeface="Calibri" pitchFamily="34" charset="0"/>
              </a:rPr>
              <a:pPr/>
              <a:t>9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>
              <a:ea typeface="ヒラギノ角ゴ Pro W3" charset="-128"/>
            </a:endParaRPr>
          </a:p>
        </p:txBody>
      </p:sp>
      <p:sp>
        <p:nvSpPr>
          <p:cNvPr id="92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3CA06-4EF8-42C8-9F69-D6F717489052}" type="slidenum">
              <a:rPr lang="de-DE" altLang="hu-HU" smtClean="0">
                <a:latin typeface="Calibri" pitchFamily="34" charset="0"/>
              </a:rPr>
              <a:pPr/>
              <a:t>10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>
              <a:ea typeface="ヒラギノ角ゴ Pro W3" charset="-128"/>
            </a:endParaRPr>
          </a:p>
        </p:txBody>
      </p:sp>
      <p:sp>
        <p:nvSpPr>
          <p:cNvPr id="102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D6706-113A-4AE6-A487-817910340083}" type="slidenum">
              <a:rPr lang="de-DE" altLang="hu-HU" smtClean="0">
                <a:latin typeface="Calibri" pitchFamily="34" charset="0"/>
              </a:rPr>
              <a:pPr/>
              <a:t>11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>
              <a:ea typeface="ヒラギノ角ゴ Pro W3" charset="-128"/>
            </a:endParaRP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254AE-F728-4432-8D05-346662BE5E9F}" type="slidenum">
              <a:rPr lang="de-DE" altLang="hu-HU" smtClean="0">
                <a:latin typeface="Calibri" pitchFamily="34" charset="0"/>
              </a:rPr>
              <a:pPr/>
              <a:t>12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>
              <a:ea typeface="ヒラギノ角ゴ Pro W3" charset="-128"/>
            </a:endParaRPr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D26E1-7638-4D71-BB34-4DB10C77BB02}" type="slidenum">
              <a:rPr lang="de-DE" altLang="hu-HU" smtClean="0">
                <a:latin typeface="Calibri" pitchFamily="34" charset="0"/>
              </a:rPr>
              <a:pPr/>
              <a:t>13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>
              <a:ea typeface="ヒラギノ角ゴ Pro W3" charset="-128"/>
            </a:endParaRPr>
          </a:p>
        </p:txBody>
      </p:sp>
      <p:sp>
        <p:nvSpPr>
          <p:cNvPr id="235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C07FC-6161-425D-BCFC-32B104C324A3}" type="slidenum">
              <a:rPr lang="de-DE" altLang="hu-HU" smtClean="0">
                <a:latin typeface="Calibri" pitchFamily="34" charset="0"/>
              </a:rPr>
              <a:pPr/>
              <a:t>14</a:t>
            </a:fld>
            <a:endParaRPr lang="de-DE" altLang="hu-H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309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309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86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868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453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0" tIns="4572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hu-HU" smtClean="0"/>
          </a:p>
        </p:txBody>
      </p:sp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596063"/>
            <a:ext cx="9144000" cy="1587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"/>
          <p:cNvCxnSpPr/>
          <p:nvPr userDrawn="1"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2"/>
          <p:cNvCxnSpPr/>
          <p:nvPr userDrawn="1"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868988"/>
          </a:xfrm>
          <a:prstGeom prst="rect">
            <a:avLst/>
          </a:prstGeom>
          <a:solidFill>
            <a:srgbClr val="0093D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pic>
        <p:nvPicPr>
          <p:cNvPr id="1034" name="Picture 22" descr="wes_logo_sloga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94513" y="122238"/>
            <a:ext cx="209708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93D3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2400">
          <a:solidFill>
            <a:schemeClr val="bg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2000">
          <a:solidFill>
            <a:schemeClr val="bg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2400">
          <a:solidFill>
            <a:schemeClr val="bg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50000"/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hemecaters.com/moodle-themes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9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4.jpe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.png"/><Relationship Id="rId5" Type="http://schemas.openxmlformats.org/officeDocument/2006/relationships/image" Target="../media/image48.png"/><Relationship Id="rId15" Type="http://schemas.openxmlformats.org/officeDocument/2006/relationships/image" Target="../media/image57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9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image" Target="../media/image5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://www.laboratorium.h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4868863"/>
            <a:ext cx="23891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3838" y="4556125"/>
            <a:ext cx="10763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868863"/>
            <a:ext cx="24384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9"/>
          <p:cNvPicPr>
            <a:picLocks noChangeAspect="1" noChangeArrowheads="1"/>
          </p:cNvPicPr>
          <p:nvPr/>
        </p:nvPicPr>
        <p:blipFill>
          <a:blip r:embed="rId7"/>
          <a:srcRect l="9315" t="15865" r="11858" b="15594"/>
          <a:stretch>
            <a:fillRect/>
          </a:stretch>
        </p:blipFill>
        <p:spPr bwMode="auto">
          <a:xfrm>
            <a:off x="6372225" y="1870075"/>
            <a:ext cx="23764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5"/>
          <p:cNvPicPr>
            <a:picLocks noChangeAspect="1" noChangeArrowheads="1"/>
          </p:cNvPicPr>
          <p:nvPr/>
        </p:nvPicPr>
        <p:blipFill>
          <a:blip r:embed="rId8"/>
          <a:srcRect t="6064"/>
          <a:stretch>
            <a:fillRect/>
          </a:stretch>
        </p:blipFill>
        <p:spPr bwMode="auto">
          <a:xfrm>
            <a:off x="303213" y="1582738"/>
            <a:ext cx="22304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8" name="Szövegdoboz 5"/>
          <p:cNvSpPr txBox="1">
            <a:spLocks noChangeArrowheads="1"/>
          </p:cNvSpPr>
          <p:nvPr/>
        </p:nvSpPr>
        <p:spPr bwMode="auto">
          <a:xfrm>
            <a:off x="0" y="401478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b="1" i="1">
                <a:solidFill>
                  <a:srgbClr val="2E74B5"/>
                </a:solidFill>
                <a:cs typeface="Arial" charset="0"/>
              </a:rPr>
              <a:t>Szomorné Orosz Lotti &amp; Juhász Péter</a:t>
            </a: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95091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0" anchor="ctr">
            <a:spAutoFit/>
          </a:bodyPr>
          <a:lstStyle/>
          <a:p>
            <a:pPr algn="ctr" eaLnBrk="0" hangingPunct="0"/>
            <a:r>
              <a:rPr lang="hu-HU" altLang="hu-HU" sz="2800" b="1" i="1">
                <a:solidFill>
                  <a:srgbClr val="2E74B5"/>
                </a:solidFill>
              </a:rPr>
              <a:t>Laborkaland: a csoda odabent van! </a:t>
            </a:r>
            <a:br>
              <a:rPr lang="hu-HU" altLang="hu-HU" sz="2800" b="1" i="1">
                <a:solidFill>
                  <a:srgbClr val="2E74B5"/>
                </a:solidFill>
              </a:rPr>
            </a:br>
            <a:endParaRPr lang="hu-HU" altLang="hu-HU" sz="1600" b="1" i="1">
              <a:solidFill>
                <a:srgbClr val="2E74B5"/>
              </a:solidFill>
            </a:endParaRPr>
          </a:p>
          <a:p>
            <a:pPr algn="ctr" eaLnBrk="0" hangingPunct="0"/>
            <a:r>
              <a:rPr lang="en-GB" altLang="hu-HU" sz="1600" b="1" i="1">
                <a:solidFill>
                  <a:srgbClr val="2E74B5"/>
                </a:solidFill>
              </a:rPr>
              <a:t>Budapes</a:t>
            </a:r>
            <a:r>
              <a:rPr lang="hu-HU" altLang="hu-HU" sz="1600" b="1" i="1">
                <a:solidFill>
                  <a:srgbClr val="2E74B5"/>
                </a:solidFill>
              </a:rPr>
              <a:t>t </a:t>
            </a:r>
            <a:r>
              <a:rPr lang="hu-HU" altLang="hu-HU" sz="1400" b="1" i="1">
                <a:solidFill>
                  <a:srgbClr val="2E74B5"/>
                </a:solidFill>
              </a:rPr>
              <a:t>2016.06.23-24</a:t>
            </a:r>
            <a:endParaRPr lang="en-GB" altLang="hu-HU" sz="1400"/>
          </a:p>
        </p:txBody>
      </p:sp>
      <p:pic>
        <p:nvPicPr>
          <p:cNvPr id="2060" name="Picture 24"/>
          <p:cNvPicPr>
            <a:picLocks noChangeAspect="1" noChangeArrowheads="1"/>
          </p:cNvPicPr>
          <p:nvPr/>
        </p:nvPicPr>
        <p:blipFill>
          <a:blip r:embed="rId9"/>
          <a:srcRect l="15672" t="11360" r="19955" b="8113"/>
          <a:stretch>
            <a:fillRect/>
          </a:stretch>
        </p:blipFill>
        <p:spPr bwMode="auto">
          <a:xfrm>
            <a:off x="4356100" y="2795588"/>
            <a:ext cx="5762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3087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90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zövegdoboz 3"/>
          <p:cNvSpPr txBox="1"/>
          <p:nvPr/>
        </p:nvSpPr>
        <p:spPr>
          <a:xfrm>
            <a:off x="863600" y="981075"/>
            <a:ext cx="7453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dirty="0"/>
              <a:t>a </a:t>
            </a:r>
            <a:r>
              <a:rPr lang="hu-H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Laborkaland</a:t>
            </a:r>
            <a:r>
              <a:rPr lang="hu-HU" sz="3200" dirty="0"/>
              <a:t> születése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0825" y="1814513"/>
            <a:ext cx="5473700" cy="461962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Laborkaland</a:t>
            </a:r>
            <a:r>
              <a:rPr lang="hu-HU" sz="2400" dirty="0" err="1"/>
              <a:t>-al</a:t>
            </a:r>
            <a:r>
              <a:rPr lang="hu-HU" sz="2400" dirty="0"/>
              <a:t> kapcsolatos elvárások</a:t>
            </a:r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423863" y="2873375"/>
            <a:ext cx="3781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hu-HU" altLang="hu-HU" sz="1400"/>
              <a:t>Költséghatékony</a:t>
            </a:r>
          </a:p>
          <a:p>
            <a:pPr marL="285750" indent="-285750">
              <a:buFontTx/>
              <a:buChar char="•"/>
            </a:pPr>
            <a:r>
              <a:rPr lang="hu-HU" altLang="hu-HU" sz="1400"/>
              <a:t>Jól áttekinthető, lényegre törő megjelenés</a:t>
            </a:r>
          </a:p>
          <a:p>
            <a:pPr marL="285750" indent="-285750">
              <a:buFontTx/>
              <a:buChar char="•"/>
            </a:pPr>
            <a:r>
              <a:rPr lang="hu-HU" altLang="hu-HU" sz="1400"/>
              <a:t>Diákok számára vonzó külső</a:t>
            </a:r>
          </a:p>
          <a:p>
            <a:pPr marL="285750" indent="-285750">
              <a:buFontTx/>
              <a:buChar char="•"/>
            </a:pPr>
            <a:r>
              <a:rPr lang="hu-HU" altLang="hu-HU" sz="1400"/>
              <a:t>Viszonylag rövid idő alatt elkészüljön</a:t>
            </a:r>
          </a:p>
          <a:p>
            <a:pPr marL="285750" indent="-285750">
              <a:buFontTx/>
              <a:buChar char="•"/>
            </a:pPr>
            <a:r>
              <a:rPr lang="hu-HU" altLang="hu-HU" sz="1400"/>
              <a:t>Mobil eszközökön is használható (reszponzív)</a:t>
            </a:r>
          </a:p>
        </p:txBody>
      </p:sp>
      <p:grpSp>
        <p:nvGrpSpPr>
          <p:cNvPr id="8" name="Csoportba foglalás 18"/>
          <p:cNvGrpSpPr>
            <a:grpSpLocks/>
          </p:cNvGrpSpPr>
          <p:nvPr/>
        </p:nvGrpSpPr>
        <p:grpSpPr bwMode="auto">
          <a:xfrm>
            <a:off x="2195513" y="3016250"/>
            <a:ext cx="3671887" cy="892175"/>
            <a:chOff x="2195736" y="2276872"/>
            <a:chExt cx="3672408" cy="891680"/>
          </a:xfrm>
        </p:grpSpPr>
        <p:cxnSp>
          <p:nvCxnSpPr>
            <p:cNvPr id="3082" name="Egyenes összekötő nyíllal 7"/>
            <p:cNvCxnSpPr>
              <a:cxnSpLocks noChangeShapeType="1"/>
            </p:cNvCxnSpPr>
            <p:nvPr/>
          </p:nvCxnSpPr>
          <p:spPr bwMode="auto">
            <a:xfrm>
              <a:off x="2195736" y="2276872"/>
              <a:ext cx="3672408" cy="288032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3083" name="Egyenes összekötő nyíllal 14"/>
            <p:cNvCxnSpPr>
              <a:cxnSpLocks noChangeShapeType="1"/>
            </p:cNvCxnSpPr>
            <p:nvPr/>
          </p:nvCxnSpPr>
          <p:spPr bwMode="auto">
            <a:xfrm>
              <a:off x="4139952" y="2537321"/>
              <a:ext cx="1728192" cy="99591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3084" name="Egyenes összekötő nyíllal 16"/>
            <p:cNvCxnSpPr>
              <a:cxnSpLocks noChangeShapeType="1"/>
            </p:cNvCxnSpPr>
            <p:nvPr/>
          </p:nvCxnSpPr>
          <p:spPr bwMode="auto">
            <a:xfrm>
              <a:off x="3131840" y="2724631"/>
              <a:ext cx="2736304" cy="0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3085" name="Egyenes összekötő nyíllal 19"/>
            <p:cNvCxnSpPr>
              <a:cxnSpLocks noChangeShapeType="1"/>
            </p:cNvCxnSpPr>
            <p:nvPr/>
          </p:nvCxnSpPr>
          <p:spPr bwMode="auto">
            <a:xfrm flipV="1">
              <a:off x="3779912" y="2825353"/>
              <a:ext cx="2088232" cy="99591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3086" name="Egyenes összekötő nyíllal 22"/>
            <p:cNvCxnSpPr>
              <a:cxnSpLocks noChangeShapeType="1"/>
            </p:cNvCxnSpPr>
            <p:nvPr/>
          </p:nvCxnSpPr>
          <p:spPr bwMode="auto">
            <a:xfrm flipV="1">
              <a:off x="3455876" y="2924944"/>
              <a:ext cx="2412268" cy="243608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</p:grpSp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5726113" y="2771775"/>
            <a:ext cx="273526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800">
                <a:solidFill>
                  <a:srgbClr val="00B050"/>
                </a:solidFill>
              </a:rPr>
              <a:t>Kész téma, modul csomag beszerzése</a:t>
            </a:r>
          </a:p>
        </p:txBody>
      </p:sp>
      <p:sp>
        <p:nvSpPr>
          <p:cNvPr id="22" name="Lefelé nyíl 21"/>
          <p:cNvSpPr>
            <a:spLocks noChangeArrowheads="1"/>
          </p:cNvSpPr>
          <p:nvPr/>
        </p:nvSpPr>
        <p:spPr bwMode="auto">
          <a:xfrm rot="2424985">
            <a:off x="5341938" y="3897313"/>
            <a:ext cx="546100" cy="1246187"/>
          </a:xfrm>
          <a:prstGeom prst="downArrow">
            <a:avLst>
              <a:gd name="adj1" fmla="val 50000"/>
              <a:gd name="adj2" fmla="val 50013"/>
            </a:avLst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lIns="468000"/>
          <a:lstStyle/>
          <a:p>
            <a:pPr defTabSz="914400"/>
            <a:endParaRPr lang="hu-HU" altLang="hu-HU"/>
          </a:p>
        </p:txBody>
      </p:sp>
      <p:sp>
        <p:nvSpPr>
          <p:cNvPr id="24" name="Szövegdoboz 23"/>
          <p:cNvSpPr txBox="1">
            <a:spLocks noChangeArrowheads="1"/>
          </p:cNvSpPr>
          <p:nvPr/>
        </p:nvSpPr>
        <p:spPr bwMode="auto">
          <a:xfrm>
            <a:off x="873125" y="4911725"/>
            <a:ext cx="7154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400">
                <a:hlinkClick r:id="rId5"/>
              </a:rPr>
              <a:t>https://www.themecaters.com/moodle-themes</a:t>
            </a:r>
            <a:endParaRPr lang="hu-HU" altLang="hu-HU" sz="2400"/>
          </a:p>
        </p:txBody>
      </p:sp>
      <p:sp>
        <p:nvSpPr>
          <p:cNvPr id="20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2643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/>
      <p:bldP spid="22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4102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05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zövegdoboz 3"/>
          <p:cNvSpPr txBox="1"/>
          <p:nvPr/>
        </p:nvSpPr>
        <p:spPr>
          <a:xfrm>
            <a:off x="863600" y="981075"/>
            <a:ext cx="7453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dirty="0"/>
              <a:t>a </a:t>
            </a:r>
            <a:r>
              <a:rPr lang="hu-H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Laborkaland</a:t>
            </a:r>
            <a:r>
              <a:rPr lang="hu-HU" sz="3200" dirty="0"/>
              <a:t> születése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698625"/>
            <a:ext cx="4087812" cy="4106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72000" y="1708150"/>
            <a:ext cx="42481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hu-HU" altLang="hu-HU"/>
              <a:t>Kipróbálható működés közben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Letisztult kód, design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Gyorsan beszerezhető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Egyszerűen telepíthető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A legtöbb használt böngészőre optimalizált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Módosítható – nyílt forráskód (HTML, CSS, Javascript, stb.)</a:t>
            </a:r>
          </a:p>
          <a:p>
            <a:pPr marL="285750" indent="-285750">
              <a:buFontTx/>
              <a:buChar char="•"/>
            </a:pPr>
            <a:r>
              <a:rPr lang="hu-HU" altLang="hu-HU"/>
              <a:t>Reszponzivitás megoldva</a:t>
            </a:r>
          </a:p>
        </p:txBody>
      </p:sp>
      <p:sp>
        <p:nvSpPr>
          <p:cNvPr id="12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 - DESIGN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5128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31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zövegdoboz 3"/>
          <p:cNvSpPr txBox="1"/>
          <p:nvPr/>
        </p:nvSpPr>
        <p:spPr>
          <a:xfrm>
            <a:off x="503238" y="981075"/>
            <a:ext cx="8245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Laborkaland</a:t>
            </a:r>
            <a:r>
              <a:rPr lang="hu-HU" sz="3200" dirty="0"/>
              <a:t> – egy </a:t>
            </a:r>
            <a:r>
              <a:rPr lang="hu-HU" sz="3200" i="1" dirty="0"/>
              <a:t>„szelet”</a:t>
            </a:r>
            <a:r>
              <a:rPr lang="hu-HU" sz="3200" dirty="0"/>
              <a:t> </a:t>
            </a:r>
            <a:r>
              <a:rPr lang="hu-HU" sz="3200" dirty="0" err="1"/>
              <a:t>adminisztrácó</a:t>
            </a:r>
            <a:endParaRPr lang="hu-HU" sz="3200" dirty="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23850" y="2930525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/>
              <a:t>Példa:</a:t>
            </a:r>
            <a:r>
              <a:rPr lang="hu-HU" altLang="hu-HU" sz="2000"/>
              <a:t> jönnek a téli ünnepek, ezért szeretnénk feldobni az oldalunkat egy kis hóeséssel, és a színvilágon is szeretnénk kicsit módosítani, amit majd aztán vissza is kell állítani az eredeti állapotba.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65475" y="4972050"/>
            <a:ext cx="291941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LÁSSUK!</a:t>
            </a:r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323850" y="1700213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/>
              <a:t>Szeretnénk elkerülni a fájl szintű módosításokat.</a:t>
            </a:r>
          </a:p>
          <a:p>
            <a:r>
              <a:rPr lang="hu-HU" altLang="hu-HU" sz="2000"/>
              <a:t>Nálunk a szigorú jogosultsági szabályozás miatt, egy-egy apróbb változtatás is több embert, viszonylag sok időt és dokumentálást igényel.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323850" y="4233863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/>
              <a:t>Megoldás:</a:t>
            </a:r>
            <a:r>
              <a:rPr lang="hu-HU" altLang="hu-HU" sz="2000"/>
              <a:t> </a:t>
            </a:r>
            <a:r>
              <a:rPr lang="hu-HU" altLang="hu-HU" sz="2000" i="1"/>
              <a:t>Javascript, Jquery</a:t>
            </a:r>
            <a:r>
              <a:rPr lang="hu-HU" altLang="hu-HU" sz="2000"/>
              <a:t> (css felülbírálása) alkalmazása MOODLE admin felületen keresztül.</a:t>
            </a:r>
          </a:p>
        </p:txBody>
      </p:sp>
      <p:sp>
        <p:nvSpPr>
          <p:cNvPr id="14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 - Adminisztráció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6151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zövegdoboz 3"/>
          <p:cNvSpPr txBox="1"/>
          <p:nvPr/>
        </p:nvSpPr>
        <p:spPr>
          <a:xfrm>
            <a:off x="503238" y="981075"/>
            <a:ext cx="8245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Laborkaland</a:t>
            </a:r>
            <a:r>
              <a:rPr lang="hu-HU" sz="3200" dirty="0"/>
              <a:t> – egy </a:t>
            </a:r>
            <a:r>
              <a:rPr lang="hu-HU" sz="3200" i="1" dirty="0"/>
              <a:t>„szelet”</a:t>
            </a:r>
            <a:r>
              <a:rPr lang="hu-HU" sz="3200" dirty="0"/>
              <a:t> </a:t>
            </a:r>
            <a:r>
              <a:rPr lang="hu-HU" sz="3200" dirty="0" err="1"/>
              <a:t>adminisztrácó</a:t>
            </a:r>
            <a:endParaRPr lang="hu-HU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213" y="1589088"/>
            <a:ext cx="5524500" cy="4503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250825" y="2133600"/>
            <a:ext cx="288131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200"/>
              <a:t>Portáladminisztráció</a:t>
            </a:r>
          </a:p>
          <a:p>
            <a:endParaRPr lang="hu-HU" altLang="hu-HU" sz="2200"/>
          </a:p>
          <a:p>
            <a:r>
              <a:rPr lang="hu-HU" altLang="hu-HU" sz="2200"/>
              <a:t>- Megjelenés</a:t>
            </a:r>
          </a:p>
          <a:p>
            <a:endParaRPr lang="hu-HU" altLang="hu-HU" sz="2200"/>
          </a:p>
          <a:p>
            <a:r>
              <a:rPr lang="hu-HU" altLang="hu-HU" sz="2200"/>
              <a:t>- - Kiegészítő HTML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" y="4077072"/>
            <a:ext cx="2601466" cy="194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1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 - Adminisztráció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450" y="981075"/>
            <a:ext cx="65151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Szövegdoboz 7"/>
          <p:cNvSpPr txBox="1">
            <a:spLocks noChangeArrowheads="1"/>
          </p:cNvSpPr>
          <p:nvPr/>
        </p:nvSpPr>
        <p:spPr bwMode="auto">
          <a:xfrm>
            <a:off x="0" y="4005263"/>
            <a:ext cx="9144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/>
              <a:t>Hétköznapi történeteket dolgoznak fel a feladatok, a miértekre keresve a választ.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 sz="3600"/>
              <a:t>www.laborkaland.hu</a:t>
            </a:r>
          </a:p>
        </p:txBody>
      </p:sp>
      <p:pic>
        <p:nvPicPr>
          <p:cNvPr id="11272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 – A honlap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4" name="Szövegdoboz 6"/>
          <p:cNvSpPr txBox="1">
            <a:spLocks noChangeArrowheads="1"/>
          </p:cNvSpPr>
          <p:nvPr/>
        </p:nvSpPr>
        <p:spPr bwMode="auto">
          <a:xfrm>
            <a:off x="144000" y="910800"/>
            <a:ext cx="4365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/>
              <a:t>Feladatok témakörei</a:t>
            </a:r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207963" y="1036638"/>
            <a:ext cx="8688387" cy="5232400"/>
            <a:chOff x="207963" y="1036638"/>
            <a:chExt cx="8688387" cy="5232400"/>
          </a:xfrm>
        </p:grpSpPr>
        <p:grpSp>
          <p:nvGrpSpPr>
            <p:cNvPr id="12295" name="Csoportba foglalás 17"/>
            <p:cNvGrpSpPr>
              <a:grpSpLocks/>
            </p:cNvGrpSpPr>
            <p:nvPr/>
          </p:nvGrpSpPr>
          <p:grpSpPr bwMode="auto">
            <a:xfrm>
              <a:off x="284163" y="1773238"/>
              <a:ext cx="1976437" cy="1168400"/>
              <a:chOff x="284163" y="1772816"/>
              <a:chExt cx="1976182" cy="1168524"/>
            </a:xfrm>
          </p:grpSpPr>
          <p:pic>
            <p:nvPicPr>
              <p:cNvPr id="12318" name="Picture 2" descr="https://www.laborkaland.hu/pluginfile.php/184/course/overviewfiles/szines_bubik_kicsi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4163" y="1772816"/>
                <a:ext cx="1428750" cy="1168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9" name="Szövegdoboz 8"/>
              <p:cNvSpPr txBox="1">
                <a:spLocks noChangeArrowheads="1"/>
              </p:cNvSpPr>
              <p:nvPr/>
            </p:nvSpPr>
            <p:spPr bwMode="auto">
              <a:xfrm>
                <a:off x="1165173" y="2204864"/>
                <a:ext cx="1095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Szappan</a:t>
                </a:r>
              </a:p>
            </p:txBody>
          </p:sp>
        </p:grpSp>
        <p:grpSp>
          <p:nvGrpSpPr>
            <p:cNvPr id="12296" name="Csoportba foglalás 18"/>
            <p:cNvGrpSpPr>
              <a:grpSpLocks/>
            </p:cNvGrpSpPr>
            <p:nvPr/>
          </p:nvGrpSpPr>
          <p:grpSpPr bwMode="auto">
            <a:xfrm>
              <a:off x="1331631" y="3187426"/>
              <a:ext cx="2266950" cy="1438275"/>
              <a:chOff x="1165173" y="3212976"/>
              <a:chExt cx="2266531" cy="1438275"/>
            </a:xfrm>
          </p:grpSpPr>
          <p:pic>
            <p:nvPicPr>
              <p:cNvPr id="12316" name="Picture 4" descr="https://www.laborkaland.hu/pluginfile.php/296/course/overviewfiles/teszta_kicsi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07704" y="3212976"/>
                <a:ext cx="1524000" cy="1438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7" name="Szövegdoboz 10"/>
              <p:cNvSpPr txBox="1">
                <a:spLocks noChangeArrowheads="1"/>
              </p:cNvSpPr>
              <p:nvPr/>
            </p:nvSpPr>
            <p:spPr bwMode="auto">
              <a:xfrm>
                <a:off x="1165173" y="3661420"/>
                <a:ext cx="14285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Tésztafőzés</a:t>
                </a:r>
              </a:p>
            </p:txBody>
          </p:sp>
        </p:grpSp>
        <p:grpSp>
          <p:nvGrpSpPr>
            <p:cNvPr id="12297" name="Csoportba foglalás 19"/>
            <p:cNvGrpSpPr>
              <a:grpSpLocks/>
            </p:cNvGrpSpPr>
            <p:nvPr/>
          </p:nvGrpSpPr>
          <p:grpSpPr bwMode="auto">
            <a:xfrm>
              <a:off x="2738438" y="1509713"/>
              <a:ext cx="2554287" cy="1431925"/>
              <a:chOff x="4072466" y="1143328"/>
              <a:chExt cx="2554399" cy="1430868"/>
            </a:xfrm>
          </p:grpSpPr>
          <p:pic>
            <p:nvPicPr>
              <p:cNvPr id="12314" name="Picture 6" descr="https://www.laborkaland.hu/pluginfile.php/344/course/overviewfiles/fagyik_kicsi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72466" y="1143328"/>
                <a:ext cx="1430868" cy="1430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5" name="Szövegdoboz 12"/>
              <p:cNvSpPr txBox="1">
                <a:spLocks noChangeArrowheads="1"/>
              </p:cNvSpPr>
              <p:nvPr/>
            </p:nvSpPr>
            <p:spPr bwMode="auto">
              <a:xfrm>
                <a:off x="4787900" y="1772816"/>
                <a:ext cx="18389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Fagylaltkészítés</a:t>
                </a:r>
              </a:p>
            </p:txBody>
          </p:sp>
        </p:grpSp>
        <p:grpSp>
          <p:nvGrpSpPr>
            <p:cNvPr id="12298" name="Csoportba foglalás 21"/>
            <p:cNvGrpSpPr>
              <a:grpSpLocks/>
            </p:cNvGrpSpPr>
            <p:nvPr/>
          </p:nvGrpSpPr>
          <p:grpSpPr bwMode="auto">
            <a:xfrm>
              <a:off x="3457575" y="4751388"/>
              <a:ext cx="2827338" cy="1517650"/>
              <a:chOff x="4072466" y="4509120"/>
              <a:chExt cx="2827747" cy="1517278"/>
            </a:xfrm>
          </p:grpSpPr>
          <p:pic>
            <p:nvPicPr>
              <p:cNvPr id="12312" name="Picture 8" descr="https://www.laborkaland.hu/pluginfile.php/544/course/overviewfiles/kazan_kicsi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72466" y="4509120"/>
                <a:ext cx="1517278" cy="1517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3" name="Szövegdoboz 14"/>
              <p:cNvSpPr txBox="1">
                <a:spLocks noChangeArrowheads="1"/>
              </p:cNvSpPr>
              <p:nvPr/>
            </p:nvSpPr>
            <p:spPr bwMode="auto">
              <a:xfrm>
                <a:off x="5292080" y="5413866"/>
                <a:ext cx="16081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CO mérgezés</a:t>
                </a:r>
              </a:p>
            </p:txBody>
          </p:sp>
        </p:grpSp>
        <p:grpSp>
          <p:nvGrpSpPr>
            <p:cNvPr id="12299" name="Csoportba foglalás 20"/>
            <p:cNvGrpSpPr>
              <a:grpSpLocks/>
            </p:cNvGrpSpPr>
            <p:nvPr/>
          </p:nvGrpSpPr>
          <p:grpSpPr bwMode="auto">
            <a:xfrm>
              <a:off x="4819095" y="3195638"/>
              <a:ext cx="2916237" cy="1455737"/>
              <a:chOff x="5813105" y="2574196"/>
              <a:chExt cx="2915960" cy="1456556"/>
            </a:xfrm>
          </p:grpSpPr>
          <p:pic>
            <p:nvPicPr>
              <p:cNvPr id="12310" name="Picture 10" descr="https://www.laborkaland.hu/pluginfile.php/707/course/overviewfiles/tejtermek_kicsi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13105" y="2574196"/>
                <a:ext cx="2127338" cy="1456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11" name="Szövegdoboz 16"/>
              <p:cNvSpPr txBox="1">
                <a:spLocks noChangeArrowheads="1"/>
              </p:cNvSpPr>
              <p:nvPr/>
            </p:nvSpPr>
            <p:spPr bwMode="auto">
              <a:xfrm>
                <a:off x="7197877" y="3635732"/>
                <a:ext cx="15311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Kefír kémiája</a:t>
                </a:r>
              </a:p>
            </p:txBody>
          </p:sp>
        </p:grpSp>
        <p:grpSp>
          <p:nvGrpSpPr>
            <p:cNvPr id="12300" name="Csoportba foglalás 24"/>
            <p:cNvGrpSpPr>
              <a:grpSpLocks/>
            </p:cNvGrpSpPr>
            <p:nvPr/>
          </p:nvGrpSpPr>
          <p:grpSpPr bwMode="auto">
            <a:xfrm>
              <a:off x="207963" y="4840288"/>
              <a:ext cx="1514475" cy="1428750"/>
              <a:chOff x="207373" y="4840288"/>
              <a:chExt cx="1515065" cy="1428750"/>
            </a:xfrm>
          </p:grpSpPr>
          <p:pic>
            <p:nvPicPr>
              <p:cNvPr id="12308" name="Picture 12" descr="https://www.laborkaland.hu/pluginfile.php/773/course/overviewfiles/libafroccs_kicsi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84163" y="4840288"/>
                <a:ext cx="1438275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9" name="Szövegdoboz 23"/>
              <p:cNvSpPr txBox="1">
                <a:spLocks noChangeArrowheads="1"/>
              </p:cNvSpPr>
              <p:nvPr/>
            </p:nvSpPr>
            <p:spPr bwMode="auto">
              <a:xfrm>
                <a:off x="207373" y="4859868"/>
                <a:ext cx="15055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FFFF00"/>
                    </a:solidFill>
                  </a:rPr>
                  <a:t>Gyomorégés</a:t>
                </a:r>
              </a:p>
            </p:txBody>
          </p:sp>
        </p:grpSp>
        <p:grpSp>
          <p:nvGrpSpPr>
            <p:cNvPr id="12301" name="Csoportba foglalás 27"/>
            <p:cNvGrpSpPr>
              <a:grpSpLocks/>
            </p:cNvGrpSpPr>
            <p:nvPr/>
          </p:nvGrpSpPr>
          <p:grpSpPr bwMode="auto">
            <a:xfrm>
              <a:off x="7031038" y="4749800"/>
              <a:ext cx="1595437" cy="1519238"/>
              <a:chOff x="7133756" y="4749856"/>
              <a:chExt cx="1595309" cy="1519182"/>
            </a:xfrm>
          </p:grpSpPr>
          <p:pic>
            <p:nvPicPr>
              <p:cNvPr id="12306" name="Picture 14" descr="https://www.laborkaland.hu/pluginfile.php/812/course/overviewfiles/szodaszifon_kicsi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197877" y="4840288"/>
                <a:ext cx="1428750" cy="1428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7" name="Szövegdoboz 26"/>
              <p:cNvSpPr txBox="1">
                <a:spLocks noChangeArrowheads="1"/>
              </p:cNvSpPr>
              <p:nvPr/>
            </p:nvSpPr>
            <p:spPr bwMode="auto">
              <a:xfrm>
                <a:off x="7133756" y="4749856"/>
                <a:ext cx="15953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Gáz vagy gőz</a:t>
                </a:r>
              </a:p>
            </p:txBody>
          </p:sp>
        </p:grpSp>
        <p:grpSp>
          <p:nvGrpSpPr>
            <p:cNvPr id="12302" name="Csoportba foglalás 30"/>
            <p:cNvGrpSpPr>
              <a:grpSpLocks/>
            </p:cNvGrpSpPr>
            <p:nvPr/>
          </p:nvGrpSpPr>
          <p:grpSpPr bwMode="auto">
            <a:xfrm>
              <a:off x="6284913" y="1036638"/>
              <a:ext cx="2611437" cy="1905000"/>
              <a:chOff x="6285568" y="1036340"/>
              <a:chExt cx="2610364" cy="1905000"/>
            </a:xfrm>
          </p:grpSpPr>
          <p:pic>
            <p:nvPicPr>
              <p:cNvPr id="12304" name="Picture 16" descr="https://www.laborkaland.hu/pluginfile.php/819/course/overviewfiles/sajt%2810%29_kicsi.jp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285568" y="1036340"/>
                <a:ext cx="19050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5" name="Szövegdoboz 29"/>
              <p:cNvSpPr txBox="1">
                <a:spLocks noChangeArrowheads="1"/>
              </p:cNvSpPr>
              <p:nvPr/>
            </p:nvSpPr>
            <p:spPr bwMode="auto">
              <a:xfrm>
                <a:off x="7095439" y="2139960"/>
                <a:ext cx="18004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/>
                  <a:t>Fehérjetartalom</a:t>
                </a:r>
              </a:p>
            </p:txBody>
          </p:sp>
        </p:grpSp>
      </p:grpSp>
      <p:pic>
        <p:nvPicPr>
          <p:cNvPr id="12303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Laborkaland Online - Feladatok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  <p:grpSp>
        <p:nvGrpSpPr>
          <p:cNvPr id="40" name="Csoportba foglalás 39"/>
          <p:cNvGrpSpPr/>
          <p:nvPr/>
        </p:nvGrpSpPr>
        <p:grpSpPr>
          <a:xfrm>
            <a:off x="1600216" y="2099434"/>
            <a:ext cx="7421637" cy="3034912"/>
            <a:chOff x="1474713" y="1424182"/>
            <a:chExt cx="7421637" cy="3034912"/>
          </a:xfrm>
        </p:grpSpPr>
        <p:pic>
          <p:nvPicPr>
            <p:cNvPr id="38" name="Picture 33" descr="https://www.laborkaland.hu/pluginfile.php/852/course/overviewfiles/lombik_kicsi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74713" y="1424182"/>
              <a:ext cx="3034912" cy="3034912"/>
            </a:xfrm>
            <a:prstGeom prst="rect">
              <a:avLst/>
            </a:prstGeom>
            <a:noFill/>
          </p:spPr>
        </p:pic>
        <p:sp>
          <p:nvSpPr>
            <p:cNvPr id="39" name="Szövegdoboz 12"/>
            <p:cNvSpPr txBox="1">
              <a:spLocks noChangeArrowheads="1"/>
            </p:cNvSpPr>
            <p:nvPr/>
          </p:nvSpPr>
          <p:spPr bwMode="auto">
            <a:xfrm>
              <a:off x="3922280" y="3812763"/>
              <a:ext cx="49740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3600" smtClean="0"/>
                <a:t>…..és a KÍSÉRLETEK!</a:t>
              </a:r>
              <a:endParaRPr lang="hu-HU" sz="3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13315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318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22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Egy kis statisztika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0" y="1022508"/>
            <a:ext cx="9090248" cy="5335488"/>
            <a:chOff x="53752" y="1057492"/>
            <a:chExt cx="9090248" cy="5335488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2619053" y="1286477"/>
              <a:ext cx="6524947" cy="4877519"/>
              <a:chOff x="2555776" y="1268760"/>
              <a:chExt cx="6524947" cy="4877519"/>
            </a:xfrm>
          </p:grpSpPr>
          <p:graphicFrame>
            <p:nvGraphicFramePr>
              <p:cNvPr id="9" name="Diagram 8"/>
              <p:cNvGraphicFramePr/>
              <p:nvPr/>
            </p:nvGraphicFramePr>
            <p:xfrm>
              <a:off x="2555776" y="1502051"/>
              <a:ext cx="4886324" cy="42247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pSp>
            <p:nvGrpSpPr>
              <p:cNvPr id="20" name="Csoportba foglalás 19"/>
              <p:cNvGrpSpPr/>
              <p:nvPr/>
            </p:nvGrpSpPr>
            <p:grpSpPr>
              <a:xfrm>
                <a:off x="6804248" y="1268760"/>
                <a:ext cx="2276475" cy="4877519"/>
                <a:chOff x="6804248" y="1268760"/>
                <a:chExt cx="2276475" cy="4877519"/>
              </a:xfrm>
            </p:grpSpPr>
            <p:graphicFrame>
              <p:nvGraphicFramePr>
                <p:cNvPr id="11" name="Diagram 10"/>
                <p:cNvGraphicFramePr/>
                <p:nvPr/>
              </p:nvGraphicFramePr>
              <p:xfrm>
                <a:off x="6804248" y="4365104"/>
                <a:ext cx="2276475" cy="178117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graphicFrame>
              <p:nvGraphicFramePr>
                <p:cNvPr id="13" name="Diagram 12"/>
                <p:cNvGraphicFramePr/>
                <p:nvPr/>
              </p:nvGraphicFramePr>
              <p:xfrm>
                <a:off x="6842348" y="1268760"/>
                <a:ext cx="2200275" cy="169545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</p:grpSp>
        </p:grpSp>
        <p:graphicFrame>
          <p:nvGraphicFramePr>
            <p:cNvPr id="14" name="Diagram 13"/>
            <p:cNvGraphicFramePr/>
            <p:nvPr/>
          </p:nvGraphicFramePr>
          <p:xfrm>
            <a:off x="53752" y="1057492"/>
            <a:ext cx="3240360" cy="53354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églalap 13"/>
          <p:cNvSpPr>
            <a:spLocks noChangeArrowheads="1"/>
          </p:cNvSpPr>
          <p:nvPr/>
        </p:nvSpPr>
        <p:spPr bwMode="auto">
          <a:xfrm>
            <a:off x="2286000" y="890588"/>
            <a:ext cx="4572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„Lenyűgözött, hogy mi mindenre vagyunk képesek néhány vegyülettel! Elképesztő, hogy itt minden nap ilyen érdekes munka folyik!”</a:t>
            </a:r>
          </a:p>
          <a:p>
            <a:r>
              <a:rPr lang="hu-HU" b="1"/>
              <a:t> </a:t>
            </a:r>
          </a:p>
          <a:p>
            <a:r>
              <a:rPr lang="hu-HU" b="1"/>
              <a:t>„Megismerhettük egy valóságos labor mindennapjait! Beleláttunk a működésébe, hihetetlenek voltak a gépek!”</a:t>
            </a:r>
          </a:p>
          <a:p>
            <a:r>
              <a:rPr lang="hu-HU" b="1"/>
              <a:t> </a:t>
            </a:r>
          </a:p>
          <a:p>
            <a:r>
              <a:rPr lang="en-US" b="1"/>
              <a:t>„Megtudtuk, hogyan vizsgálják az élelmiszereket, ezt sosem felejtjük el!”</a:t>
            </a:r>
          </a:p>
          <a:p>
            <a:r>
              <a:rPr lang="en-US" b="1"/>
              <a:t> </a:t>
            </a:r>
          </a:p>
          <a:p>
            <a:r>
              <a:rPr lang="hu-HU" b="1"/>
              <a:t>„El tudnám képzelni, hogy a jövőben ilyen fejlett technika mellett dolgozzak!”</a:t>
            </a:r>
          </a:p>
          <a:p>
            <a:r>
              <a:rPr lang="hu-HU" b="1"/>
              <a:t> </a:t>
            </a:r>
          </a:p>
          <a:p>
            <a:r>
              <a:rPr lang="en-US" b="1"/>
              <a:t>„A legjobban az tetszett, amikor saját magam tapasztalhattam meg a kísérletezés varázsát!” – értékelték a laborkalandot a középiskolások. </a:t>
            </a:r>
          </a:p>
        </p:txBody>
      </p:sp>
      <p:pic>
        <p:nvPicPr>
          <p:cNvPr id="615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413" y="890588"/>
            <a:ext cx="363537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8" y="3862388"/>
            <a:ext cx="3779837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890588"/>
            <a:ext cx="3438525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\\DELL2600\Marketing\Laborkaland\Laborkaland_meg_kepek_esetleg\Laborkaland - kiserl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333750"/>
            <a:ext cx="45720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7" descr="\\DELL2600\Marketing\Laborkaland\Laborkaland_meg_kepek_esetleg\Laborkaland - pipett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890588"/>
            <a:ext cx="45720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2513" y="890588"/>
            <a:ext cx="42814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\\DELL2600\Marketing\Laborkaland\Laborkaland_meg_kepek_esetleg\Kísérletező diáko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19425" y="2159000"/>
            <a:ext cx="3536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\\DELL2600\Marketing\Laborkaland\Laborkaland_meg_kepek_esetleg\Laborkaland - Szigeti Tama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238" y="3683000"/>
            <a:ext cx="4278312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Csoportba foglalás 18"/>
          <p:cNvGrpSpPr/>
          <p:nvPr/>
        </p:nvGrpSpPr>
        <p:grpSpPr>
          <a:xfrm>
            <a:off x="0" y="-43543"/>
            <a:ext cx="9144000" cy="807131"/>
            <a:chOff x="0" y="-43543"/>
            <a:chExt cx="9144000" cy="807131"/>
          </a:xfrm>
        </p:grpSpPr>
        <p:cxnSp>
          <p:nvCxnSpPr>
            <p:cNvPr id="2" name="Gerade Verbindung 1"/>
            <p:cNvCxnSpPr/>
            <p:nvPr/>
          </p:nvCxnSpPr>
          <p:spPr>
            <a:xfrm>
              <a:off x="0" y="762000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églalap 16"/>
            <p:cNvSpPr/>
            <p:nvPr/>
          </p:nvSpPr>
          <p:spPr bwMode="auto">
            <a:xfrm>
              <a:off x="0" y="-43543"/>
              <a:ext cx="6858000" cy="756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6800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</a:endParaRPr>
            </a:p>
          </p:txBody>
        </p:sp>
        <p:pic>
          <p:nvPicPr>
            <p:cNvPr id="14339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2875" y="87313"/>
              <a:ext cx="720725" cy="554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347" name="Téglalap 20"/>
            <p:cNvSpPr>
              <a:spLocks noChangeArrowheads="1"/>
            </p:cNvSpPr>
            <p:nvPr/>
          </p:nvSpPr>
          <p:spPr bwMode="auto">
            <a:xfrm>
              <a:off x="1042988" y="71438"/>
              <a:ext cx="3487737" cy="5857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93D3"/>
                  </a:solidFill>
                </a:rPr>
                <a:t>Diákvélemények </a:t>
              </a:r>
              <a:endParaRPr lang="en-US" sz="3200">
                <a:solidFill>
                  <a:srgbClr val="0093D3"/>
                </a:solidFill>
              </a:endParaRPr>
            </a:p>
          </p:txBody>
        </p:sp>
      </p:grpSp>
      <p:sp>
        <p:nvSpPr>
          <p:cNvPr id="20" name="Téglalap 19"/>
          <p:cNvSpPr/>
          <p:nvPr/>
        </p:nvSpPr>
        <p:spPr bwMode="auto">
          <a:xfrm>
            <a:off x="0" y="6689980"/>
            <a:ext cx="9144000" cy="2270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6800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99246" y="890588"/>
            <a:ext cx="6444754" cy="40227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94868" y="4913362"/>
            <a:ext cx="1707231" cy="16096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2875" y="3283646"/>
            <a:ext cx="4860192" cy="324638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42876" y="890588"/>
            <a:ext cx="2556370" cy="3834556"/>
          </a:xfrm>
          <a:prstGeom prst="foldedCorner">
            <a:avLst>
              <a:gd name="adj" fmla="val 50000"/>
            </a:avLst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6505244" y="2564904"/>
            <a:ext cx="2638756" cy="395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1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5" name="Picture 9" descr="\\DELL2600\Marketing\Laborkaland\Laborkaland_meg_kepek_esetleg\laborkaland fazisok_0000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\\DELL2600\Marketing\Laborkaland\Laborkaland_meg_kepek_esetleg\laborkaland fazisok_0001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\\DELL2600\Marketing\Laborkaland\Laborkaland_meg_kepek_esetleg\laborkaland fazisok_0002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\\DELL2600\Marketing\Laborkaland\Laborkaland_meg_kepek_esetleg\laborkaland fazisok_0003_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\\DELL2600\Marketing\Laborkaland\Laborkaland_meg_kepek_esetleg\laborkaland fazisok_0004_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\\DELL2600\Marketing\Laborkaland\Laborkaland_meg_kepek_esetleg\laborkaland fazisok_0005_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\\DELL2600\Marketing\Laborkaland\Laborkaland_meg_kepek_esetleg\laborkaland fazisok_0006_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\\DELL2600\Marketing\Laborkaland\Laborkaland_meg_kepek_esetleg\laborkaland fazisok_0007_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\\DELL2600\Marketing\Laborkaland\Laborkaland_meg_kepek_esetleg\laborkaland fazisok_0008_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\\DELL2600\Marketing\Laborkaland\Laborkaland_meg_kepek_esetleg\laborkaland fazisok_0009_1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\\DELL2600\Marketing\Laborkaland\Laborkaland_meg_kepek_esetleg\laborkaland fazisok_0010_1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\\DELL2600\Marketing\Laborkaland\Laborkaland_meg_kepek_esetleg\laborkaland fazisok_0011_12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\\DELL2600\Marketing\Laborkaland\Laborkaland_meg_kepek_esetleg\laborkaland fazisok_0012_13 ism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2" descr="\\DELL2600\Marketing\Laborkaland\Laborkaland_meg_kepek_esetleg\laborkaland fazisok_0013_14 ism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57463" y="1628775"/>
            <a:ext cx="402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09813" y="1268413"/>
            <a:ext cx="45243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Szövegdoboz 10"/>
          <p:cNvSpPr txBox="1">
            <a:spLocks noChangeArrowheads="1"/>
          </p:cNvSpPr>
          <p:nvPr/>
        </p:nvSpPr>
        <p:spPr bwMode="auto">
          <a:xfrm>
            <a:off x="0" y="522922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4000" b="1" smtClean="0">
                <a:solidFill>
                  <a:srgbClr val="0093D3"/>
                </a:solidFill>
              </a:rPr>
              <a:t>Köszönjük </a:t>
            </a:r>
            <a:r>
              <a:rPr lang="hu-HU" sz="4000" b="1">
                <a:solidFill>
                  <a:srgbClr val="0093D3"/>
                </a:solidFill>
              </a:rPr>
              <a:t>a figyelmet!</a:t>
            </a:r>
            <a:endParaRPr lang="en-US" sz="4000" b="1">
              <a:solidFill>
                <a:srgbClr val="0093D3"/>
              </a:solidFill>
            </a:endParaRPr>
          </a:p>
        </p:txBody>
      </p:sp>
      <p:pic>
        <p:nvPicPr>
          <p:cNvPr id="15381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Téglalap 7"/>
          <p:cNvSpPr>
            <a:spLocks noChangeArrowheads="1"/>
          </p:cNvSpPr>
          <p:nvPr/>
        </p:nvSpPr>
        <p:spPr bwMode="auto">
          <a:xfrm>
            <a:off x="142875" y="981075"/>
            <a:ext cx="61991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/>
              <a:t>„Életünk minősége” </a:t>
            </a:r>
          </a:p>
          <a:p>
            <a:pPr algn="ctr"/>
            <a:r>
              <a:rPr lang="hu-HU" sz="2800"/>
              <a:t> </a:t>
            </a:r>
            <a:r>
              <a:rPr lang="hu-HU" sz="2000"/>
              <a:t>Szakértelmünk egy jobb életminőség szolgálatában </a:t>
            </a:r>
          </a:p>
          <a:p>
            <a:endParaRPr lang="hu-HU"/>
          </a:p>
          <a:p>
            <a:pPr algn="ctr"/>
            <a:r>
              <a:rPr lang="hu-HU" sz="2000" b="1"/>
              <a:t>QSHE filozófia</a:t>
            </a:r>
          </a:p>
          <a:p>
            <a:pPr algn="ctr"/>
            <a:r>
              <a:rPr lang="en-US" sz="2800" b="1" u="sng"/>
              <a:t>Q</a:t>
            </a:r>
            <a:r>
              <a:rPr lang="en-US" sz="2000" b="1"/>
              <a:t>uality – </a:t>
            </a:r>
            <a:r>
              <a:rPr lang="en-US" sz="2800" b="1" u="sng"/>
              <a:t>S</a:t>
            </a:r>
            <a:r>
              <a:rPr lang="en-US" sz="2000" b="1"/>
              <a:t>afety – </a:t>
            </a:r>
            <a:r>
              <a:rPr lang="en-US" sz="2800" b="1" u="sng"/>
              <a:t>H</a:t>
            </a:r>
            <a:r>
              <a:rPr lang="en-US" sz="2000" b="1"/>
              <a:t>ealth – </a:t>
            </a:r>
            <a:r>
              <a:rPr lang="en-US" sz="2800" b="1" u="sng"/>
              <a:t>E</a:t>
            </a:r>
            <a:r>
              <a:rPr lang="en-US" sz="2000" b="1"/>
              <a:t>nvironment </a:t>
            </a:r>
          </a:p>
          <a:p>
            <a:r>
              <a:rPr lang="hu-HU"/>
              <a:t>Kifogástalan környezet, élelmiszer és gyógyszer minőség </a:t>
            </a:r>
            <a:endParaRPr lang="en-US"/>
          </a:p>
        </p:txBody>
      </p:sp>
      <p:sp>
        <p:nvSpPr>
          <p:cNvPr id="3081" name="Téglalap 8"/>
          <p:cNvSpPr>
            <a:spLocks noChangeArrowheads="1"/>
          </p:cNvSpPr>
          <p:nvPr/>
        </p:nvSpPr>
        <p:spPr bwMode="auto">
          <a:xfrm>
            <a:off x="142875" y="3629025"/>
            <a:ext cx="42132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1983 – cégalapítás / Németország </a:t>
            </a:r>
          </a:p>
          <a:p>
            <a:r>
              <a:rPr lang="en-US"/>
              <a:t>1992 – cégalapítás / Magyarország </a:t>
            </a:r>
          </a:p>
          <a:p>
            <a:r>
              <a:rPr lang="hu-HU"/>
              <a:t> 21 éve piacvezető pozíció </a:t>
            </a:r>
          </a:p>
          <a:p>
            <a:r>
              <a:rPr lang="en-US"/>
              <a:t>10 országban 30 laboratórium 30 iroda </a:t>
            </a:r>
          </a:p>
          <a:p>
            <a:r>
              <a:rPr lang="en-US"/>
              <a:t>Több mint 1000 munkatárs </a:t>
            </a:r>
          </a:p>
        </p:txBody>
      </p:sp>
      <p:pic>
        <p:nvPicPr>
          <p:cNvPr id="30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9075" y="981075"/>
            <a:ext cx="23399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063" y="3259138"/>
            <a:ext cx="3302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Csoportba foglalás 43"/>
          <p:cNvGrpSpPr>
            <a:grpSpLocks/>
          </p:cNvGrpSpPr>
          <p:nvPr/>
        </p:nvGrpSpPr>
        <p:grpSpPr bwMode="auto">
          <a:xfrm>
            <a:off x="280988" y="5353050"/>
            <a:ext cx="8659812" cy="1079500"/>
            <a:chOff x="281067" y="5353015"/>
            <a:chExt cx="8659075" cy="1080000"/>
          </a:xfrm>
        </p:grpSpPr>
        <p:pic>
          <p:nvPicPr>
            <p:cNvPr id="309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067" y="5353015"/>
              <a:ext cx="1620744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82926" y="5533015"/>
              <a:ext cx="2176395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3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67745" y="5533015"/>
              <a:ext cx="1674719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4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26370" y="5353015"/>
              <a:ext cx="1713772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5197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93D3"/>
                </a:solidFill>
                <a:latin typeface="Arial Black" pitchFamily="34" charset="0"/>
              </a:rPr>
              <a:t>Szponzor cég: WESSLING Hungary Kft.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  <p:sp>
        <p:nvSpPr>
          <p:cNvPr id="7" name="Szövegdoboz 16"/>
          <p:cNvSpPr txBox="1">
            <a:spLocks noChangeArrowheads="1"/>
          </p:cNvSpPr>
          <p:nvPr/>
        </p:nvSpPr>
        <p:spPr bwMode="auto">
          <a:xfrm>
            <a:off x="6732588" y="1084263"/>
            <a:ext cx="1958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1983 Altenberge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5" name="Csoportba foglalás 44"/>
          <p:cNvGrpSpPr>
            <a:grpSpLocks/>
          </p:cNvGrpSpPr>
          <p:nvPr/>
        </p:nvGrpSpPr>
        <p:grpSpPr bwMode="auto">
          <a:xfrm>
            <a:off x="0" y="836613"/>
            <a:ext cx="9072563" cy="5616575"/>
            <a:chOff x="0" y="836712"/>
            <a:chExt cx="9072853" cy="5616623"/>
          </a:xfrm>
        </p:grpSpPr>
        <p:sp>
          <p:nvSpPr>
            <p:cNvPr id="3086" name="Téglalap 45"/>
            <p:cNvSpPr>
              <a:spLocks noChangeArrowheads="1"/>
            </p:cNvSpPr>
            <p:nvPr/>
          </p:nvSpPr>
          <p:spPr bwMode="auto">
            <a:xfrm>
              <a:off x="0" y="836712"/>
              <a:ext cx="9072853" cy="561662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468000"/>
            <a:lstStyle/>
            <a:p>
              <a:pPr defTabSz="914400"/>
              <a:endParaRPr lang="en-US"/>
            </a:p>
          </p:txBody>
        </p:sp>
        <p:pic>
          <p:nvPicPr>
            <p:cNvPr id="3087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12920" y="3645024"/>
              <a:ext cx="4227222" cy="2663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5631" y="981075"/>
              <a:ext cx="3997758" cy="2663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56100" y="981075"/>
              <a:ext cx="4716753" cy="224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1132" y="3990251"/>
              <a:ext cx="4213225" cy="226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5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1000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1000"/>
                                        <p:tgtEl>
                                          <p:spTgt spid="3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1000"/>
                                        <p:tgtEl>
                                          <p:spTgt spid="30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1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2" name="Téglalap 5"/>
          <p:cNvSpPr>
            <a:spLocks noChangeArrowheads="1"/>
          </p:cNvSpPr>
          <p:nvPr/>
        </p:nvSpPr>
        <p:spPr bwMode="auto">
          <a:xfrm>
            <a:off x="323850" y="890588"/>
            <a:ext cx="5327650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/>
              <a:t>WESSLING Nemzetközi Oktató és Kutató Központ Közhasznú Nonprofit Kft. </a:t>
            </a:r>
          </a:p>
          <a:p>
            <a:pPr marL="180975" indent="-180975">
              <a:buFont typeface="Wingdings" pitchFamily="2" charset="2"/>
              <a:buChar char="Ø"/>
              <a:defRPr/>
            </a:pPr>
            <a:r>
              <a:rPr lang="en-US" sz="2000"/>
              <a:t>Elválasztástechnikai vizsgálati eljárások fejlesztése, publikálása </a:t>
            </a:r>
          </a:p>
          <a:p>
            <a:pPr marL="180975" indent="-180975">
              <a:buFont typeface="Wingdings" pitchFamily="2" charset="2"/>
              <a:buChar char="Ø"/>
              <a:defRPr/>
            </a:pPr>
            <a:r>
              <a:rPr lang="hu-HU" sz="2000"/>
              <a:t>Ösztöndíj fiatal egyetemi hallgatóknak és kutatóknak </a:t>
            </a:r>
          </a:p>
          <a:p>
            <a:pPr marL="180975" indent="-180975">
              <a:buFont typeface="Wingdings" pitchFamily="2" charset="2"/>
              <a:buChar char="Ø"/>
              <a:defRPr/>
            </a:pPr>
            <a:r>
              <a:rPr lang="hu-HU" sz="2000"/>
              <a:t>Világszínvonalú kutatási lehetőségek</a:t>
            </a:r>
          </a:p>
          <a:p>
            <a:pPr marL="638175" lvl="1" indent="-180975">
              <a:defRPr/>
            </a:pPr>
            <a:r>
              <a:rPr lang="hu-HU" sz="900"/>
              <a:t> </a:t>
            </a:r>
          </a:p>
          <a:p>
            <a:pPr>
              <a:defRPr/>
            </a:pPr>
            <a:r>
              <a:rPr lang="hu-HU" sz="2000" b="1"/>
              <a:t>EKOL - Elválasztástechnikai Kutató és Oktató Laboratórium</a:t>
            </a:r>
          </a:p>
          <a:p>
            <a:pPr marL="180975" indent="-180975">
              <a:buFont typeface="Wingdings" pitchFamily="2" charset="2"/>
              <a:buChar char="Ø"/>
              <a:defRPr/>
            </a:pPr>
            <a:r>
              <a:rPr lang="hu-HU" sz="2000"/>
              <a:t>az ELTE TTK Kémiai Intézetével és a Wessling Nonprofit Kft.-vel együttműködésben</a:t>
            </a:r>
          </a:p>
          <a:p>
            <a:pPr marL="638175" lvl="1" indent="-180975">
              <a:buFont typeface="Arial" pitchFamily="34" charset="0"/>
              <a:buChar char="•"/>
              <a:defRPr/>
            </a:pPr>
            <a:r>
              <a:rPr lang="hu-HU" sz="2000" i="1"/>
              <a:t>gázkromatográfia (GC)</a:t>
            </a:r>
          </a:p>
          <a:p>
            <a:pPr marL="638175" lvl="1" indent="-180975">
              <a:buFont typeface="Arial" pitchFamily="34" charset="0"/>
              <a:buChar char="•"/>
              <a:defRPr/>
            </a:pPr>
            <a:r>
              <a:rPr lang="hu-HU" sz="2000" i="1"/>
              <a:t>folyadékkomatográfia (HPLC)</a:t>
            </a:r>
          </a:p>
          <a:p>
            <a:pPr marL="638175" lvl="1" indent="-180975">
              <a:buFont typeface="Arial" pitchFamily="34" charset="0"/>
              <a:buChar char="•"/>
              <a:defRPr/>
            </a:pPr>
            <a:r>
              <a:rPr lang="hu-HU" sz="2000" i="1"/>
              <a:t>kapcsolt technikák (GC-MS, HPLC-MS)</a:t>
            </a:r>
          </a:p>
          <a:p>
            <a:pPr marL="180975">
              <a:defRPr/>
            </a:pPr>
            <a:r>
              <a:rPr lang="hu-HU" sz="2000"/>
              <a:t>fejlesztése</a:t>
            </a:r>
          </a:p>
          <a:p>
            <a:pPr marL="180975" indent="-180975">
              <a:buFont typeface="Wingdings" pitchFamily="2" charset="2"/>
              <a:buChar char="Ø"/>
              <a:defRPr/>
            </a:pPr>
            <a:r>
              <a:rPr lang="hu-HU" sz="2000"/>
              <a:t>oktatás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462088"/>
            <a:ext cx="28733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Szövegdoboz 7"/>
          <p:cNvSpPr txBox="1">
            <a:spLocks noChangeArrowheads="1"/>
          </p:cNvSpPr>
          <p:nvPr/>
        </p:nvSpPr>
        <p:spPr bwMode="auto">
          <a:xfrm>
            <a:off x="1144588" y="184150"/>
            <a:ext cx="2536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93D3"/>
                </a:solidFill>
                <a:latin typeface="Arial Black" pitchFamily="34" charset="0"/>
              </a:rPr>
              <a:t>WIREC és az EKOL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  <p:pic>
        <p:nvPicPr>
          <p:cNvPr id="4104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182688"/>
            <a:ext cx="6048375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églalap 6"/>
          <p:cNvSpPr>
            <a:spLocks noChangeArrowheads="1"/>
          </p:cNvSpPr>
          <p:nvPr/>
        </p:nvSpPr>
        <p:spPr bwMode="auto">
          <a:xfrm>
            <a:off x="2051050" y="763588"/>
            <a:ext cx="5041900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>
                <a:hlinkClick r:id="rId4"/>
              </a:rPr>
              <a:t>www.laboratorium.hu</a:t>
            </a:r>
            <a:endParaRPr lang="hu-HU" sz="2400" b="1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 sz="2000"/>
              <a:t>Közérdekű, informatív honlap</a:t>
            </a:r>
          </a:p>
          <a:p>
            <a:pPr algn="ctr"/>
            <a:r>
              <a:rPr lang="hu-HU" sz="2000"/>
              <a:t>Oktatás, tájékoztatás</a:t>
            </a:r>
          </a:p>
          <a:p>
            <a:pPr algn="ctr"/>
            <a:r>
              <a:rPr lang="hu-HU" sz="2000"/>
              <a:t>A laboratórium világának a bemutatása</a:t>
            </a:r>
          </a:p>
          <a:p>
            <a:pPr algn="ctr"/>
            <a:r>
              <a:rPr lang="hu-HU" sz="2000"/>
              <a:t>A Laborkaland program otthona</a:t>
            </a:r>
            <a:endParaRPr lang="en-US" sz="2000"/>
          </a:p>
        </p:txBody>
      </p:sp>
      <p:pic>
        <p:nvPicPr>
          <p:cNvPr id="8200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3593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93D3"/>
                </a:solidFill>
                <a:latin typeface="Arial Black" pitchFamily="34" charset="0"/>
              </a:rPr>
              <a:t>l</a:t>
            </a:r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aboratorium.hu a hírportál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908050"/>
            <a:ext cx="4733925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538" y="103188"/>
            <a:ext cx="57340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2113" y="2974975"/>
            <a:ext cx="3240087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6200" y="908050"/>
            <a:ext cx="3152775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12"/>
          <p:cNvSpPr>
            <a:spLocks noChangeArrowheads="1"/>
          </p:cNvSpPr>
          <p:nvPr/>
        </p:nvSpPr>
        <p:spPr bwMode="auto">
          <a:xfrm>
            <a:off x="215900" y="1052513"/>
            <a:ext cx="4572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/>
              <a:t>A probléma: </a:t>
            </a:r>
          </a:p>
          <a:p>
            <a:pPr indent="271463">
              <a:buFont typeface="Wingdings" pitchFamily="2" charset="2"/>
              <a:buChar char=""/>
              <a:defRPr/>
            </a:pPr>
            <a:r>
              <a:rPr lang="hu-HU" sz="2000"/>
              <a:t>a természettudományi tantárgyak, azon belül is a kémia rendkívüli népszerűtlensége. </a:t>
            </a:r>
          </a:p>
          <a:p>
            <a:pPr indent="271463">
              <a:buFont typeface="Wingdings" pitchFamily="2" charset="2"/>
              <a:buChar char=""/>
              <a:defRPr/>
            </a:pPr>
            <a:r>
              <a:rPr lang="hu-HU" sz="2000"/>
              <a:t>A munkaerőpiacon ezzel szemben rendkívül nagy kereslet mutatkozik a képzett kémikusok iránt a vegyipar szinte összes területén. </a:t>
            </a:r>
            <a:endParaRPr lang="en-US" sz="4400">
              <a:solidFill>
                <a:srgbClr val="0070C0"/>
              </a:solidFill>
            </a:endParaRPr>
          </a:p>
        </p:txBody>
      </p:sp>
      <p:pic>
        <p:nvPicPr>
          <p:cNvPr id="4" name="Picture 15" descr="C:\Users\szomorosz\Downloads\shutterstock_2606238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4438650"/>
            <a:ext cx="25241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16"/>
          <p:cNvSpPr>
            <a:spLocks noChangeArrowheads="1"/>
          </p:cNvSpPr>
          <p:nvPr/>
        </p:nvSpPr>
        <p:spPr bwMode="auto">
          <a:xfrm>
            <a:off x="215900" y="4384675"/>
            <a:ext cx="4068763" cy="2001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/>
              <a:t>A megoldás: </a:t>
            </a:r>
          </a:p>
          <a:p>
            <a:pPr indent="271463">
              <a:buFont typeface="Wingdings" pitchFamily="2" charset="2"/>
              <a:buChar char="J"/>
              <a:defRPr/>
            </a:pPr>
            <a:r>
              <a:rPr lang="hu-HU" sz="2000"/>
              <a:t>a kémiai irány népszerűsítése pályaválasztás előtt </a:t>
            </a:r>
          </a:p>
          <a:p>
            <a:pPr indent="271463">
              <a:buFont typeface="Wingdings" pitchFamily="2" charset="2"/>
              <a:buChar char="J"/>
              <a:defRPr/>
            </a:pPr>
            <a:r>
              <a:rPr lang="en-US" sz="2000"/>
              <a:t>a laboratóriumi munka bemutatása, meghat</a:t>
            </a:r>
            <a:r>
              <a:rPr lang="hu-HU" sz="2000"/>
              <a:t>ározó</a:t>
            </a:r>
            <a:r>
              <a:rPr lang="en-US" sz="2000"/>
              <a:t> élmény</a:t>
            </a:r>
            <a:endParaRPr lang="hu-HU" sz="2000"/>
          </a:p>
          <a:p>
            <a:pPr indent="271463">
              <a:buFont typeface="Wingdings" pitchFamily="2" charset="2"/>
              <a:buChar char="C"/>
              <a:defRPr/>
            </a:pPr>
            <a:endParaRPr lang="hu-HU" sz="2000"/>
          </a:p>
        </p:txBody>
      </p:sp>
      <p:sp>
        <p:nvSpPr>
          <p:cNvPr id="17" name="Szövegdoboz 16"/>
          <p:cNvSpPr txBox="1"/>
          <p:nvPr/>
        </p:nvSpPr>
        <p:spPr>
          <a:xfrm>
            <a:off x="4868863" y="3094038"/>
            <a:ext cx="4194175" cy="3201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4000" b="1">
                <a:solidFill>
                  <a:srgbClr val="0070C0"/>
                </a:solidFill>
              </a:rPr>
              <a:t>Laborkaland</a:t>
            </a:r>
          </a:p>
          <a:p>
            <a:pPr algn="ctr">
              <a:defRPr/>
            </a:pPr>
            <a:endParaRPr lang="hu-HU"/>
          </a:p>
          <a:p>
            <a:pPr indent="271463">
              <a:buFont typeface="Wingdings" pitchFamily="2" charset="2"/>
              <a:buChar char="C"/>
              <a:defRPr/>
            </a:pPr>
            <a:r>
              <a:rPr lang="hu-HU"/>
              <a:t>Országos oktatási program</a:t>
            </a:r>
          </a:p>
          <a:p>
            <a:pPr indent="271463">
              <a:buFont typeface="Wingdings" pitchFamily="2" charset="2"/>
              <a:buChar char="C"/>
              <a:defRPr/>
            </a:pPr>
            <a:r>
              <a:rPr lang="hu-HU"/>
              <a:t>Ingyenes, a diákoknak pedig megtérítettük az útiköltségét</a:t>
            </a:r>
          </a:p>
          <a:p>
            <a:pPr indent="271463">
              <a:buFont typeface="Wingdings" pitchFamily="2" charset="2"/>
              <a:buChar char="C"/>
              <a:defRPr/>
            </a:pPr>
            <a:r>
              <a:rPr lang="hu-HU"/>
              <a:t>Esélyegyenlőséget igyekszik biztosítani, hogy minél több olyan diák jusson el a Laborkalandra, akiknek az iskolában kevesebb lehetőségük adódik kísérletezni </a:t>
            </a:r>
          </a:p>
        </p:txBody>
      </p:sp>
      <p:pic>
        <p:nvPicPr>
          <p:cNvPr id="5133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6675" y="1628775"/>
            <a:ext cx="39306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8538" y="103188"/>
            <a:ext cx="57340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5" name="Picture 3"/>
          <p:cNvPicPr>
            <a:picLocks noChangeAspect="1" noChangeArrowheads="1"/>
          </p:cNvPicPr>
          <p:nvPr/>
        </p:nvPicPr>
        <p:blipFill>
          <a:blip r:embed="rId6"/>
          <a:srcRect r="11024"/>
          <a:stretch>
            <a:fillRect/>
          </a:stretch>
        </p:blipFill>
        <p:spPr bwMode="auto">
          <a:xfrm>
            <a:off x="63500" y="1927225"/>
            <a:ext cx="2395538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6" name="Csoportba foglalás 21"/>
          <p:cNvGrpSpPr>
            <a:grpSpLocks/>
          </p:cNvGrpSpPr>
          <p:nvPr/>
        </p:nvGrpSpPr>
        <p:grpSpPr bwMode="auto">
          <a:xfrm>
            <a:off x="6792913" y="1608138"/>
            <a:ext cx="2268537" cy="4719637"/>
            <a:chOff x="6792803" y="1702512"/>
            <a:chExt cx="2268588" cy="4720543"/>
          </a:xfrm>
        </p:grpSpPr>
        <p:pic>
          <p:nvPicPr>
            <p:cNvPr id="7180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93097" y="4918074"/>
              <a:ext cx="2268000" cy="1504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1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92803" y="1702512"/>
              <a:ext cx="2268588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7" name="Téglalap 6"/>
          <p:cNvSpPr>
            <a:spLocks noChangeArrowheads="1"/>
          </p:cNvSpPr>
          <p:nvPr/>
        </p:nvSpPr>
        <p:spPr bwMode="auto">
          <a:xfrm>
            <a:off x="496888" y="866775"/>
            <a:ext cx="815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Arial Black" pitchFamily="34" charset="0"/>
              </a:rPr>
              <a:t>A csoda odabent van!</a:t>
            </a:r>
            <a:endParaRPr lang="en-US" sz="3600">
              <a:latin typeface="Arial Black" pitchFamily="34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2459038" y="1913720"/>
            <a:ext cx="4333875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/>
              <a:t>Megnyílik a laboratórium! Feltárul egy izgalmas világ! </a:t>
            </a:r>
          </a:p>
          <a:p>
            <a:pPr algn="ctr">
              <a:defRPr/>
            </a:pPr>
            <a:r>
              <a:rPr lang="en-US" sz="3200" b="1"/>
              <a:t/>
            </a:r>
            <a:br>
              <a:rPr lang="en-US" sz="3200" b="1"/>
            </a:br>
            <a:r>
              <a:rPr lang="en-US" sz="3200" b="1"/>
              <a:t>Élménykémia, </a:t>
            </a:r>
            <a:r>
              <a:rPr lang="en-US" sz="3200" b="1" smtClean="0"/>
              <a:t>kísérletek.</a:t>
            </a:r>
          </a:p>
          <a:p>
            <a:pPr algn="ctr">
              <a:defRPr/>
            </a:pPr>
            <a:r>
              <a:rPr lang="en-US" sz="3200" b="1" smtClean="0"/>
              <a:t>Interaktív </a:t>
            </a:r>
            <a:r>
              <a:rPr lang="en-US" sz="3200" b="1"/>
              <a:t>programok. </a:t>
            </a:r>
          </a:p>
        </p:txBody>
      </p:sp>
      <p:pic>
        <p:nvPicPr>
          <p:cNvPr id="7179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538" y="103188"/>
            <a:ext cx="57340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957263"/>
            <a:ext cx="426085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2370138"/>
            <a:ext cx="2503487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/>
          <a:srcRect r="46834"/>
          <a:stretch>
            <a:fillRect/>
          </a:stretch>
        </p:blipFill>
        <p:spPr bwMode="auto">
          <a:xfrm>
            <a:off x="0" y="4149725"/>
            <a:ext cx="32797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églalap 6"/>
          <p:cNvSpPr>
            <a:spLocks noChangeArrowheads="1"/>
          </p:cNvSpPr>
          <p:nvPr/>
        </p:nvSpPr>
        <p:spPr bwMode="auto">
          <a:xfrm>
            <a:off x="215900" y="1138387"/>
            <a:ext cx="853281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/>
              <a:t>A Laborkaland célja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/>
              <a:t>A középiskolás diákok körében népszerűsítse a természettudományokat, azon belül is a kémiát.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/>
              <a:t>A diákoknak lehetőségük legyen bepillantást nyerni egy valódi laboratórium mindennapjaiba.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/>
              <a:t>Kísérletezzenek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/>
              <a:t>Dolgozzanak a szupermodern gépekkel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/>
              <a:t>Az oktatónap erősítse meg őket abban, hogy érdemes ezt a pályát választani. </a:t>
            </a:r>
          </a:p>
          <a:p>
            <a:pPr>
              <a:defRPr/>
            </a:pPr>
            <a:endParaRPr lang="hu-HU" sz="1000"/>
          </a:p>
          <a:p>
            <a:pPr>
              <a:defRPr/>
            </a:pPr>
            <a:r>
              <a:rPr lang="hu-HU" sz="2400" b="1"/>
              <a:t>A részvétel feltétele egy választható esszé megírása volt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Miért kell vizsgálni a szennyvizet?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Milyen veszélyeket jelentenek a növényvédő szerek?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Étrendkiegészítők: használnak vagy ártanak?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Miért fontos a felszíni vizek vizsgálata?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Hogyan döntjük el, hogy hamis-e egy gyógyszer? </a:t>
            </a:r>
          </a:p>
          <a:p>
            <a:pPr indent="271463">
              <a:buFontTx/>
              <a:buBlip>
                <a:blip r:embed="rId8"/>
              </a:buBlip>
              <a:defRPr/>
            </a:pPr>
            <a:r>
              <a:rPr lang="hu-HU" sz="1900" i="1"/>
              <a:t>Milyen hatással vannak a csomagolóanyagok az élelmiszerekre? </a:t>
            </a:r>
            <a:endParaRPr lang="hu-HU" sz="1900" i="1" smtClean="0"/>
          </a:p>
        </p:txBody>
      </p:sp>
      <p:pic>
        <p:nvPicPr>
          <p:cNvPr id="6154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668615" y="2967488"/>
            <a:ext cx="7672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smtClean="0"/>
              <a:t>Az első négy </a:t>
            </a:r>
            <a:r>
              <a:rPr lang="hu-HU" sz="3200" b="1" smtClean="0"/>
              <a:t>Laborkalandra </a:t>
            </a:r>
            <a:r>
              <a:rPr lang="hu-HU" sz="3200" b="1" smtClean="0"/>
              <a:t/>
            </a:r>
            <a:br>
              <a:rPr lang="hu-HU" sz="3200" b="1" smtClean="0"/>
            </a:br>
            <a:r>
              <a:rPr lang="hu-HU" sz="3200" b="1" smtClean="0"/>
              <a:t>az </a:t>
            </a:r>
            <a:r>
              <a:rPr lang="hu-HU" sz="3200" b="1" smtClean="0"/>
              <a:t>országból több százan </a:t>
            </a:r>
            <a:r>
              <a:rPr lang="hu-HU" sz="3200" b="1" smtClean="0"/>
              <a:t>jelentkeztek</a:t>
            </a:r>
            <a:r>
              <a:rPr lang="hu-HU" sz="3200" b="1" smtClean="0"/>
              <a:t>.</a:t>
            </a:r>
            <a:endParaRPr lang="hu-H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1" dur="indefinite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538" y="103188"/>
            <a:ext cx="57340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92075"/>
            <a:ext cx="720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Gerade Verbindung 1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2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 w="108000" cap="flat" cmpd="sng" algn="ctr">
            <a:solidFill>
              <a:srgbClr val="0093D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églalap 8"/>
          <p:cNvSpPr>
            <a:spLocks noChangeArrowheads="1"/>
          </p:cNvSpPr>
          <p:nvPr/>
        </p:nvSpPr>
        <p:spPr bwMode="auto">
          <a:xfrm>
            <a:off x="20638" y="1481138"/>
            <a:ext cx="7143750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/>
              <a:t>Kik jelentkezhetnek? Hányan? Honnan? Meddig?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Motivált és érdeklődő diákok…</a:t>
            </a:r>
            <a:br>
              <a:rPr lang="hu-HU" sz="2000"/>
            </a:br>
            <a:r>
              <a:rPr lang="hu-HU" sz="2000"/>
              <a:t>…a fizika, biológia és a kémia iránt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Jó tanulók, vagy legalábbis igyekvők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Olyanok, akik tudományos élményre vágynak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Olyanok, akik még nem jártak ilyen helyen, és persze olyanok is, akik már jártak!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Magyarország összes középiskolájából lehet jelentkezni.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Folyamatosan be lehet kapcsolódni az utolsó feladat leadási határidejéig!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Nincs létszámkorlát! </a:t>
            </a:r>
          </a:p>
          <a:p>
            <a:pPr indent="271463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/>
            </a:pPr>
            <a:r>
              <a:rPr lang="hu-HU" sz="2000"/>
              <a:t>A legjobban teljesítők jutnak be a laborba és a Csodák Palotájában rendezett kísérletekre.</a:t>
            </a:r>
            <a:endParaRPr lang="en-US" sz="2000"/>
          </a:p>
        </p:txBody>
      </p:sp>
      <p:sp>
        <p:nvSpPr>
          <p:cNvPr id="9223" name="Szövegdoboz 26"/>
          <p:cNvSpPr txBox="1">
            <a:spLocks noChangeArrowheads="1"/>
          </p:cNvSpPr>
          <p:nvPr/>
        </p:nvSpPr>
        <p:spPr bwMode="auto">
          <a:xfrm>
            <a:off x="465138" y="860425"/>
            <a:ext cx="8213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/>
              <a:t>NETKÉMIA - LABORKALAND-ONLINE</a:t>
            </a: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2763" y="1590675"/>
            <a:ext cx="2176462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5" descr="C:\Users\szomorosz\Documents\_MUNKA\Laborkaland2\moodlemoot201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6127750"/>
            <a:ext cx="754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800" y="1557338"/>
            <a:ext cx="6092825" cy="455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grpSp>
        <p:nvGrpSpPr>
          <p:cNvPr id="4" name="Csoportba foglalás 19"/>
          <p:cNvGrpSpPr>
            <a:grpSpLocks/>
          </p:cNvGrpSpPr>
          <p:nvPr/>
        </p:nvGrpSpPr>
        <p:grpSpPr bwMode="auto">
          <a:xfrm>
            <a:off x="0" y="92075"/>
            <a:ext cx="9144000" cy="6705600"/>
            <a:chOff x="0" y="92075"/>
            <a:chExt cx="9144000" cy="6704986"/>
          </a:xfrm>
        </p:grpSpPr>
        <p:pic>
          <p:nvPicPr>
            <p:cNvPr id="2056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75" y="92075"/>
              <a:ext cx="720725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" name="Gerade Verbindung 1"/>
            <p:cNvCxnSpPr/>
            <p:nvPr/>
          </p:nvCxnSpPr>
          <p:spPr>
            <a:xfrm>
              <a:off x="0" y="761939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2"/>
            <p:cNvCxnSpPr/>
            <p:nvPr/>
          </p:nvCxnSpPr>
          <p:spPr>
            <a:xfrm>
              <a:off x="0" y="6628801"/>
              <a:ext cx="9144000" cy="1588"/>
            </a:xfrm>
            <a:prstGeom prst="line">
              <a:avLst/>
            </a:prstGeom>
            <a:ln w="108000" cap="flat" cmpd="sng" algn="ctr">
              <a:solidFill>
                <a:srgbClr val="0093D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9" name="Picture 25" descr="C:\Users\szomorosz\Documents\_MUNKA\Laborkaland2\moodlemoot2016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11960" y="6127137"/>
              <a:ext cx="75449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2" name="Szövegdoboz 3"/>
          <p:cNvSpPr txBox="1">
            <a:spLocks noChangeArrowheads="1"/>
          </p:cNvSpPr>
          <p:nvPr/>
        </p:nvSpPr>
        <p:spPr bwMode="auto">
          <a:xfrm>
            <a:off x="863600" y="981075"/>
            <a:ext cx="7453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3200"/>
              <a:t>Intranetes oktató, vizsgáztató rendszer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11175" y="2536825"/>
            <a:ext cx="4664075" cy="523875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dirty="0"/>
              <a:t>Tananyagok, oktatóanyagok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181225" y="3338513"/>
            <a:ext cx="4983163" cy="522287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dirty="0"/>
              <a:t>Tesztsorok (rendszeres, eseti)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46213" y="4130675"/>
            <a:ext cx="2012950" cy="52228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dirty="0"/>
              <a:t>Tudásbázis</a:t>
            </a:r>
          </a:p>
        </p:txBody>
      </p:sp>
      <p:sp>
        <p:nvSpPr>
          <p:cNvPr id="15" name="Szövegdoboz 15"/>
          <p:cNvSpPr txBox="1">
            <a:spLocks noChangeArrowheads="1"/>
          </p:cNvSpPr>
          <p:nvPr/>
        </p:nvSpPr>
        <p:spPr bwMode="auto">
          <a:xfrm>
            <a:off x="1144588" y="184150"/>
            <a:ext cx="1693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smtClean="0">
                <a:solidFill>
                  <a:srgbClr val="0093D3"/>
                </a:solidFill>
                <a:latin typeface="Arial Black" pitchFamily="34" charset="0"/>
              </a:rPr>
              <a:t>Előzmények</a:t>
            </a:r>
            <a:endParaRPr lang="en-US" b="1">
              <a:solidFill>
                <a:srgbClr val="0093D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091117_wes_ppt_zsd">
  <a:themeElements>
    <a:clrScheme name="091117_wes_ppt_zs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091117_wes_ppt_zs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091117_wes_ppt_zs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Einstellungen\Daniela\Anwendungsdaten\Microsoft\Vorlagen\091117_wes_ppt_zsd.pot</Template>
  <TotalTime>1443</TotalTime>
  <Words>895</Words>
  <Application>Microsoft Office PowerPoint</Application>
  <PresentationFormat>Diavetítés a képernyőre (4:3 oldalarány)</PresentationFormat>
  <Paragraphs>186</Paragraphs>
  <Slides>18</Slides>
  <Notes>11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091117_wes_ppt_zsd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Company>Schauders Werbung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Schauder</dc:creator>
  <cp:lastModifiedBy>szomorosz</cp:lastModifiedBy>
  <cp:revision>475</cp:revision>
  <cp:lastPrinted>2009-12-11T14:46:33Z</cp:lastPrinted>
  <dcterms:created xsi:type="dcterms:W3CDTF">2010-01-14T12:27:42Z</dcterms:created>
  <dcterms:modified xsi:type="dcterms:W3CDTF">2016-06-22T12:50:05Z</dcterms:modified>
</cp:coreProperties>
</file>