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6"/>
    <p:sldMasterId id="2147483746" r:id="rId7"/>
  </p:sldMasterIdLst>
  <p:notesMasterIdLst>
    <p:notesMasterId r:id="rId20"/>
  </p:notesMasterIdLst>
  <p:sldIdLst>
    <p:sldId id="256" r:id="rId8"/>
    <p:sldId id="264" r:id="rId9"/>
    <p:sldId id="344" r:id="rId10"/>
    <p:sldId id="349" r:id="rId11"/>
    <p:sldId id="262" r:id="rId12"/>
    <p:sldId id="348" r:id="rId13"/>
    <p:sldId id="350" r:id="rId14"/>
    <p:sldId id="319" r:id="rId15"/>
    <p:sldId id="346" r:id="rId16"/>
    <p:sldId id="345" r:id="rId17"/>
    <p:sldId id="328" r:id="rId18"/>
    <p:sldId id="343" r:id="rId19"/>
  </p:sldIdLst>
  <p:sldSz cx="12192000" cy="6858000"/>
  <p:notesSz cx="7010400" cy="9296400"/>
  <p:defaultText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2"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0" algn="l" defTabSz="914228" rtl="0" eaLnBrk="1" latinLnBrk="0" hangingPunct="1">
      <a:defRPr sz="1800" kern="1200">
        <a:solidFill>
          <a:schemeClr val="tx1"/>
        </a:solidFill>
        <a:latin typeface="+mn-lt"/>
        <a:ea typeface="+mn-ea"/>
        <a:cs typeface="+mn-cs"/>
      </a:defRPr>
    </a:lvl6pPr>
    <a:lvl7pPr marL="2742684"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12" algn="l" defTabSz="91422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ya Ulgen" initials="DU" lastIdx="54" clrIdx="0">
    <p:extLst/>
  </p:cmAuthor>
  <p:cmAuthor id="2" name="Harald Becker" initials="HB" lastIdx="3" clrIdx="1">
    <p:extLst/>
  </p:cmAuthor>
  <p:cmAuthor id="3"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038"/>
    <a:srgbClr val="635D59"/>
    <a:srgbClr val="33302E"/>
    <a:srgbClr val="EE614C"/>
    <a:srgbClr val="EBE7E3"/>
    <a:srgbClr val="EEECE7"/>
    <a:srgbClr val="FBFBFB"/>
    <a:srgbClr val="836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68" autoAdjust="0"/>
    <p:restoredTop sz="69730" autoAdjust="0"/>
  </p:normalViewPr>
  <p:slideViewPr>
    <p:cSldViewPr snapToGrid="0">
      <p:cViewPr varScale="1">
        <p:scale>
          <a:sx n="62" d="100"/>
          <a:sy n="62" d="100"/>
        </p:scale>
        <p:origin x="792" y="48"/>
      </p:cViewPr>
      <p:guideLst>
        <p:guide orient="horz" pos="2160"/>
        <p:guide pos="3840"/>
      </p:guideLst>
    </p:cSldViewPr>
  </p:slideViewPr>
  <p:notesTextViewPr>
    <p:cViewPr>
      <p:scale>
        <a:sx n="3" d="2"/>
        <a:sy n="3" d="2"/>
      </p:scale>
      <p:origin x="0" y="0"/>
    </p:cViewPr>
  </p:notesTextViewPr>
  <p:sorterViewPr>
    <p:cViewPr varScale="1">
      <p:scale>
        <a:sx n="1" d="1"/>
        <a:sy n="1" d="1"/>
      </p:scale>
      <p:origin x="0" y="-16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AA4610-B758-4C0D-9004-A77349E4F467}" type="datetimeFigureOut">
              <a:rPr lang="en-US" smtClean="0"/>
              <a:t>6/25/2015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0EB248-DB01-4A59-8736-93C838C0CB63}" type="slidenum">
              <a:rPr lang="en-US" smtClean="0"/>
              <a:t>‹#›</a:t>
            </a:fld>
            <a:endParaRPr lang="en-US"/>
          </a:p>
        </p:txBody>
      </p:sp>
    </p:spTree>
    <p:extLst>
      <p:ext uri="{BB962C8B-B14F-4D97-AF65-F5344CB8AC3E}">
        <p14:creationId xmlns:p14="http://schemas.microsoft.com/office/powerpoint/2010/main" val="2145543321"/>
      </p:ext>
    </p:extLst>
  </p:cSld>
  <p:clrMap bg1="lt1" tx1="dk1" bg2="lt2" tx2="dk2" accent1="accent1" accent2="accent2" accent3="accent3" accent4="accent4" accent5="accent5" accent6="accent6" hlink="hlink" folHlink="folHlink"/>
  <p:notesStyle>
    <a:lvl1pPr marL="0" algn="l" defTabSz="914228" rtl="0" eaLnBrk="1" latinLnBrk="0" hangingPunct="1">
      <a:defRPr sz="1200" kern="1200">
        <a:solidFill>
          <a:schemeClr val="tx1"/>
        </a:solidFill>
        <a:latin typeface="+mn-lt"/>
        <a:ea typeface="+mn-ea"/>
        <a:cs typeface="+mn-cs"/>
      </a:defRPr>
    </a:lvl1pPr>
    <a:lvl2pPr marL="457114" algn="l" defTabSz="914228" rtl="0" eaLnBrk="1" latinLnBrk="0" hangingPunct="1">
      <a:defRPr sz="1200" kern="1200">
        <a:solidFill>
          <a:schemeClr val="tx1"/>
        </a:solidFill>
        <a:latin typeface="+mn-lt"/>
        <a:ea typeface="+mn-ea"/>
        <a:cs typeface="+mn-cs"/>
      </a:defRPr>
    </a:lvl2pPr>
    <a:lvl3pPr marL="914228" algn="l" defTabSz="914228" rtl="0" eaLnBrk="1" latinLnBrk="0" hangingPunct="1">
      <a:defRPr sz="1200" kern="1200">
        <a:solidFill>
          <a:schemeClr val="tx1"/>
        </a:solidFill>
        <a:latin typeface="+mn-lt"/>
        <a:ea typeface="+mn-ea"/>
        <a:cs typeface="+mn-cs"/>
      </a:defRPr>
    </a:lvl3pPr>
    <a:lvl4pPr marL="1371342" algn="l" defTabSz="914228" rtl="0" eaLnBrk="1" latinLnBrk="0" hangingPunct="1">
      <a:defRPr sz="1200" kern="1200">
        <a:solidFill>
          <a:schemeClr val="tx1"/>
        </a:solidFill>
        <a:latin typeface="+mn-lt"/>
        <a:ea typeface="+mn-ea"/>
        <a:cs typeface="+mn-cs"/>
      </a:defRPr>
    </a:lvl4pPr>
    <a:lvl5pPr marL="1828457" algn="l" defTabSz="914228" rtl="0" eaLnBrk="1" latinLnBrk="0" hangingPunct="1">
      <a:defRPr sz="1200" kern="1200">
        <a:solidFill>
          <a:schemeClr val="tx1"/>
        </a:solidFill>
        <a:latin typeface="+mn-lt"/>
        <a:ea typeface="+mn-ea"/>
        <a:cs typeface="+mn-cs"/>
      </a:defRPr>
    </a:lvl5pPr>
    <a:lvl6pPr marL="2285570" algn="l" defTabSz="914228" rtl="0" eaLnBrk="1" latinLnBrk="0" hangingPunct="1">
      <a:defRPr sz="1200" kern="1200">
        <a:solidFill>
          <a:schemeClr val="tx1"/>
        </a:solidFill>
        <a:latin typeface="+mn-lt"/>
        <a:ea typeface="+mn-ea"/>
        <a:cs typeface="+mn-cs"/>
      </a:defRPr>
    </a:lvl6pPr>
    <a:lvl7pPr marL="2742684" algn="l" defTabSz="914228" rtl="0" eaLnBrk="1" latinLnBrk="0" hangingPunct="1">
      <a:defRPr sz="1200" kern="1200">
        <a:solidFill>
          <a:schemeClr val="tx1"/>
        </a:solidFill>
        <a:latin typeface="+mn-lt"/>
        <a:ea typeface="+mn-ea"/>
        <a:cs typeface="+mn-cs"/>
      </a:defRPr>
    </a:lvl7pPr>
    <a:lvl8pPr marL="3199798" algn="l" defTabSz="914228" rtl="0" eaLnBrk="1" latinLnBrk="0" hangingPunct="1">
      <a:defRPr sz="1200" kern="1200">
        <a:solidFill>
          <a:schemeClr val="tx1"/>
        </a:solidFill>
        <a:latin typeface="+mn-lt"/>
        <a:ea typeface="+mn-ea"/>
        <a:cs typeface="+mn-cs"/>
      </a:defRPr>
    </a:lvl8pPr>
    <a:lvl9pPr marL="3656912" algn="l" defTabSz="9142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crosoft.com/enterprise/en-sg/it-trends/social-enterprise/articles/enterprise-social-adoption-trends-across-smbs-and-large-companies.aspx#fbid=aT1mOsNIeB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Objective: Introduce “reinventing Productivity”, explain the focus on the commercial cloud, and how Office 365 and the Enterprise Mobility Suite have evolved to meet current customer needs. Preview presentation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Set expectations that this presentation is designed to engage the audience in a conversation about the changing work and business landscape and how Microsoft is not only keeping pace with the changes, but investing into the future to anticipate and take advantage of them.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presentation we disclose high-level areas of focus, as well as longer term investments.  We will also have a look at our most recent future vision video that gives you a glimpse of what life could look like in 5+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we’ll spend some time “unpacking” the video, exploring some of the key scenarios and aligning them to technologies and services we already have available today that are stepping stones to this future.</a:t>
            </a:r>
            <a:endParaRPr lang="en-US" dirty="0" smtClean="0"/>
          </a:p>
          <a:p>
            <a:endParaRPr lang="en-US" dirty="0"/>
          </a:p>
        </p:txBody>
      </p:sp>
      <p:sp>
        <p:nvSpPr>
          <p:cNvPr id="4" name="Slide Number Placeholder 3"/>
          <p:cNvSpPr>
            <a:spLocks noGrp="1"/>
          </p:cNvSpPr>
          <p:nvPr>
            <p:ph type="sldNum" sz="quarter" idx="10"/>
          </p:nvPr>
        </p:nvSpPr>
        <p:spPr/>
        <p:txBody>
          <a:bodyPr/>
          <a:lstStyle/>
          <a:p>
            <a:fld id="{8C0EB248-DB01-4A59-8736-93C838C0CB63}" type="slidenum">
              <a:rPr lang="en-US" smtClean="0"/>
              <a:t>1</a:t>
            </a:fld>
            <a:endParaRPr lang="en-US"/>
          </a:p>
        </p:txBody>
      </p:sp>
    </p:spTree>
    <p:extLst>
      <p:ext uri="{BB962C8B-B14F-4D97-AF65-F5344CB8AC3E}">
        <p14:creationId xmlns:p14="http://schemas.microsoft.com/office/powerpoint/2010/main" val="57341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9C3F3E1-9A54-4BF8-89C0-CE2F21C4F21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9003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6F146-2F6B-42A1-8AC9-59FC5B98482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9755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latin typeface="Segoe UI Light" pitchFamily="34" charset="0"/>
              </a:rPr>
              <a:t>Slide Objective: Use a millennial example to create a sense of urgency for change.</a:t>
            </a:r>
          </a:p>
          <a:p>
            <a:endParaRPr lang="en-US" sz="900" dirty="0" smtClean="0">
              <a:latin typeface="Segoe UI Light" pitchFamily="34" charset="0"/>
            </a:endParaRPr>
          </a:p>
          <a:p>
            <a:r>
              <a:rPr lang="en-US" sz="900" dirty="0" smtClean="0">
                <a:latin typeface="Segoe UI Light" pitchFamily="34" charset="0"/>
              </a:rPr>
              <a:t>Today’s graduates and those in school—millennials—paint a vivid picture of what it looks like to thrive in the mobile-first, cloud-first world.  By 2020, this is the generation that will make up the majority of the workforce.  Staying still and maintaining the status quo is not an option.</a:t>
            </a:r>
          </a:p>
          <a:p>
            <a:endParaRPr lang="en-US" sz="900" dirty="0" smtClean="0">
              <a:latin typeface="Segoe UI Light" pitchFamily="34" charset="0"/>
            </a:endParaRPr>
          </a:p>
          <a:p>
            <a:r>
              <a:rPr lang="en-US" sz="900" dirty="0" smtClean="0">
                <a:latin typeface="Segoe UI Light" pitchFamily="34" charset="0"/>
              </a:rPr>
              <a:t>These young men and women have grown up not knowing a world without social networks</a:t>
            </a:r>
          </a:p>
          <a:p>
            <a:r>
              <a:rPr lang="en-US" sz="900" dirty="0" smtClean="0">
                <a:latin typeface="Segoe UI Light" pitchFamily="34" charset="0"/>
              </a:rPr>
              <a:t>That has changed how they relate to each other—how they interact.  </a:t>
            </a:r>
          </a:p>
          <a:p>
            <a:endParaRPr lang="en-US" sz="900" dirty="0" smtClean="0">
              <a:latin typeface="Segoe UI Light" pitchFamily="34" charset="0"/>
            </a:endParaRPr>
          </a:p>
          <a:p>
            <a:r>
              <a:rPr lang="en-US" sz="900" dirty="0" smtClean="0">
                <a:latin typeface="Segoe UI Light" pitchFamily="34" charset="0"/>
              </a:rPr>
              <a:t>They approach collaboration and sharing very differently.  They are much more inclined to put an early spark of an idea out there and crowd-source the process of iteration.</a:t>
            </a:r>
          </a:p>
          <a:p>
            <a:endParaRPr lang="en-US" sz="900" dirty="0" smtClean="0">
              <a:latin typeface="Segoe UI Light" pitchFamily="34" charset="0"/>
            </a:endParaRPr>
          </a:p>
          <a:p>
            <a:r>
              <a:rPr lang="en-US" sz="900" dirty="0" smtClean="0">
                <a:latin typeface="Segoe UI Light" pitchFamily="34" charset="0"/>
              </a:rPr>
              <a:t>That is in contrast to the behavior of the past where knowledge was power, it was hoarded, protected, and not necessarily shared willingly.</a:t>
            </a:r>
          </a:p>
          <a:p>
            <a:endParaRPr lang="en-US" sz="900" dirty="0" smtClean="0">
              <a:latin typeface="Segoe UI Light" pitchFamily="34" charset="0"/>
            </a:endParaRPr>
          </a:p>
          <a:p>
            <a:r>
              <a:rPr lang="en-US" sz="900" dirty="0" smtClean="0">
                <a:latin typeface="Segoe UI Light" pitchFamily="34" charset="0"/>
              </a:rPr>
              <a:t>Not only have millennials always had social networks, the impact of pervasive connectivity and the explosion of devices has changed the way that they communicate and relate to each other.  Fleeting messages on Snapchat and group chats on WhatsApp have replaced email and instant messaging as their tools of choice and they expect their conversations to follow them no matter what device they are using.</a:t>
            </a:r>
          </a:p>
          <a:p>
            <a:endParaRPr lang="en-US" sz="900" dirty="0" smtClean="0">
              <a:latin typeface="Segoe UI Light" pitchFamily="34" charset="0"/>
            </a:endParaRPr>
          </a:p>
          <a:p>
            <a:r>
              <a:rPr lang="en-US" sz="900" dirty="0" smtClean="0">
                <a:latin typeface="Segoe UI Light" pitchFamily="34" charset="0"/>
              </a:rPr>
              <a:t>It's not enough to have the tools that we've had for the last couple of decades.  We have to empower everybody in organizations to drive the greatest impact that they can.</a:t>
            </a:r>
          </a:p>
          <a:p>
            <a:endParaRPr lang="en-US" sz="900" dirty="0" smtClean="0">
              <a:latin typeface="Segoe UI Light" pitchFamily="34" charset="0"/>
            </a:endParaRPr>
          </a:p>
          <a:p>
            <a:r>
              <a:rPr lang="en-US" sz="900" dirty="0" smtClean="0">
                <a:latin typeface="Segoe UI Light" pitchFamily="34" charset="0"/>
              </a:rPr>
              <a:t>To succeed we must reinvent productivity and this means we must </a:t>
            </a:r>
            <a:r>
              <a:rPr lang="en-US" sz="900" i="1" dirty="0" smtClean="0">
                <a:latin typeface="Segoe UI Light" pitchFamily="34" charset="0"/>
              </a:rPr>
              <a:t>rethink </a:t>
            </a:r>
            <a:r>
              <a:rPr lang="en-US" sz="900" dirty="0" smtClean="0">
                <a:latin typeface="Segoe UI Light" pitchFamily="34" charset="0"/>
              </a:rPr>
              <a:t>the way we make technology, not simply make more of it. One key way in how we rethink productivity is to leverage our understanding of the importance of working like a network, building tools that empower social productivity and communications.</a:t>
            </a:r>
            <a:endParaRPr lang="en-US" sz="900" dirty="0">
              <a:latin typeface="Segoe UI Light" pitchFamily="34" charset="0"/>
            </a:endParaRPr>
          </a:p>
        </p:txBody>
      </p:sp>
      <p:sp>
        <p:nvSpPr>
          <p:cNvPr id="4" name="Slide Number Placeholder 3"/>
          <p:cNvSpPr>
            <a:spLocks noGrp="1"/>
          </p:cNvSpPr>
          <p:nvPr>
            <p:ph type="sldNum" sz="quarter" idx="10"/>
          </p:nvPr>
        </p:nvSpPr>
        <p:spPr/>
        <p:txBody>
          <a:bodyPr/>
          <a:lstStyle/>
          <a:p>
            <a:fld id="{79C3F3E1-9A54-4BF8-89C0-CE2F21C4F21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986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sz="900" dirty="0" smtClean="0"/>
              <a:t>Jah,</a:t>
            </a:r>
            <a:r>
              <a:rPr lang="hu-HU" sz="900" baseline="0" dirty="0" smtClean="0"/>
              <a:t> te azt nem kaptad meg? Elfelejtettelek betenni a levélbe?</a:t>
            </a:r>
          </a:p>
          <a:p>
            <a:pPr marL="171450" indent="-171450">
              <a:buFontTx/>
              <a:buChar char="-"/>
            </a:pPr>
            <a:r>
              <a:rPr lang="hu-HU" sz="900" baseline="0" dirty="0" smtClean="0"/>
              <a:t>Van valami anyagod ebben-abban a témában?</a:t>
            </a:r>
          </a:p>
          <a:p>
            <a:pPr marL="171450" indent="-171450">
              <a:buFontTx/>
              <a:buChar char="-"/>
            </a:pPr>
            <a:endParaRPr lang="en-US" sz="900"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6/25/2015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3188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a:t>
            </a:r>
            <a:r>
              <a:rPr lang="en-US" baseline="0" dirty="0" smtClean="0"/>
              <a:t> built companies primarily for people to do routine work, which doesn’t require judgment and creativity</a:t>
            </a:r>
          </a:p>
          <a:p>
            <a:pPr marL="171450" indent="-171450">
              <a:buFont typeface="Arial"/>
              <a:buChar char="•"/>
            </a:pPr>
            <a:r>
              <a:rPr lang="en-US" baseline="0" dirty="0" smtClean="0"/>
              <a:t>As we can see from this Gartner study, the amount of non-routine work is rising dramatically and continues to rise</a:t>
            </a:r>
          </a:p>
          <a:p>
            <a:pPr marL="171450" indent="-171450">
              <a:buFont typeface="Arial"/>
              <a:buChar char="•"/>
            </a:pPr>
            <a:r>
              <a:rPr lang="en-US" sz="1600" kern="1200" dirty="0" smtClean="0">
                <a:solidFill>
                  <a:schemeClr val="tx1"/>
                </a:solidFill>
                <a:latin typeface="+mn-lt"/>
                <a:ea typeface="+mn-ea"/>
                <a:cs typeface="+mn-cs"/>
              </a:rPr>
              <a:t>A Gartner Strategic Planning Assumption is that by 2015, 40% or more of enterprise work will be "non-routine," up from 25% in 2010</a:t>
            </a:r>
          </a:p>
          <a:p>
            <a:pPr marL="171450" indent="-171450">
              <a:buFont typeface="Arial"/>
              <a:buChar char="•"/>
            </a:pPr>
            <a:r>
              <a:rPr lang="en-US" sz="1600" kern="1200" baseline="0" dirty="0" smtClean="0">
                <a:solidFill>
                  <a:schemeClr val="tx1"/>
                </a:solidFill>
                <a:latin typeface="+mn-lt"/>
                <a:ea typeface="+mn-ea"/>
                <a:cs typeface="+mn-cs"/>
              </a:rPr>
              <a:t>In the beginning, I talked about how there are diminishing returns with new technology</a:t>
            </a:r>
          </a:p>
          <a:p>
            <a:pPr marL="171450" indent="-171450">
              <a:buFont typeface="Arial"/>
              <a:buChar char="•"/>
            </a:pPr>
            <a:r>
              <a:rPr lang="en-US" sz="1600" kern="1200" baseline="0" dirty="0" smtClean="0">
                <a:solidFill>
                  <a:schemeClr val="tx1"/>
                </a:solidFill>
                <a:latin typeface="+mn-lt"/>
                <a:ea typeface="+mn-ea"/>
                <a:cs typeface="+mn-cs"/>
              </a:rPr>
              <a:t>This chart hints at why because we were primarily using technology to optimize for the old way of working</a:t>
            </a:r>
          </a:p>
          <a:p>
            <a:pPr marL="171450" marR="0" indent="-171450" algn="l" defTabSz="609291" rtl="0" eaLnBrk="1" fontAlgn="auto" latinLnBrk="0" hangingPunct="1">
              <a:lnSpc>
                <a:spcPct val="100000"/>
              </a:lnSpc>
              <a:spcBef>
                <a:spcPts val="0"/>
              </a:spcBef>
              <a:spcAft>
                <a:spcPts val="0"/>
              </a:spcAft>
              <a:buClrTx/>
              <a:buSzTx/>
              <a:buFont typeface="Arial"/>
              <a:buChar char="•"/>
              <a:tabLst/>
              <a:defRPr/>
            </a:pPr>
            <a:r>
              <a:rPr lang="en-US" sz="1600" kern="1200" baseline="0" dirty="0" smtClean="0">
                <a:solidFill>
                  <a:schemeClr val="tx1"/>
                </a:solidFill>
                <a:latin typeface="+mn-lt"/>
                <a:ea typeface="+mn-ea"/>
                <a:cs typeface="+mn-cs"/>
              </a:rPr>
              <a:t>Automation – Technology has helped us automate all of the routine work</a:t>
            </a:r>
          </a:p>
          <a:p>
            <a:pPr marL="171450" marR="0" indent="-171450" algn="l" defTabSz="609291" rtl="0" eaLnBrk="1" fontAlgn="auto" latinLnBrk="0" hangingPunct="1">
              <a:lnSpc>
                <a:spcPct val="100000"/>
              </a:lnSpc>
              <a:spcBef>
                <a:spcPts val="0"/>
              </a:spcBef>
              <a:spcAft>
                <a:spcPts val="0"/>
              </a:spcAft>
              <a:buClrTx/>
              <a:buSzTx/>
              <a:buFont typeface="Arial"/>
              <a:buChar char="•"/>
              <a:tabLst/>
              <a:defRPr/>
            </a:pPr>
            <a:r>
              <a:rPr lang="en-US" sz="1600" kern="1200" baseline="0" dirty="0" smtClean="0">
                <a:solidFill>
                  <a:schemeClr val="tx1"/>
                </a:solidFill>
                <a:latin typeface="+mn-lt"/>
                <a:ea typeface="+mn-ea"/>
                <a:cs typeface="+mn-cs"/>
              </a:rPr>
              <a:t>As work becomes increasingly non-routine, people need better information to make decisions</a:t>
            </a:r>
          </a:p>
          <a:p>
            <a:pPr marL="171450" marR="0" indent="-171450" algn="l" defTabSz="609291" rtl="0" eaLnBrk="1" fontAlgn="auto" latinLnBrk="0" hangingPunct="1">
              <a:lnSpc>
                <a:spcPct val="100000"/>
              </a:lnSpc>
              <a:spcBef>
                <a:spcPts val="0"/>
              </a:spcBef>
              <a:spcAft>
                <a:spcPts val="0"/>
              </a:spcAft>
              <a:buClrTx/>
              <a:buSzTx/>
              <a:buFont typeface="Arial"/>
              <a:buChar char="•"/>
              <a:tabLst/>
              <a:defRPr/>
            </a:pPr>
            <a:r>
              <a:rPr lang="en-US" b="0" dirty="0" smtClean="0"/>
              <a:t>So</a:t>
            </a:r>
            <a:r>
              <a:rPr lang="en-US" b="0" baseline="0" dirty="0" smtClean="0"/>
              <a:t> let’s look at how information travels within companies</a:t>
            </a:r>
          </a:p>
        </p:txBody>
      </p:sp>
      <p:sp>
        <p:nvSpPr>
          <p:cNvPr id="4" name="Slide Number Placeholder 3"/>
          <p:cNvSpPr>
            <a:spLocks noGrp="1"/>
          </p:cNvSpPr>
          <p:nvPr>
            <p:ph type="sldNum" sz="quarter" idx="10"/>
          </p:nvPr>
        </p:nvSpPr>
        <p:spPr/>
        <p:txBody>
          <a:bodyPr/>
          <a:lstStyle/>
          <a:p>
            <a:pPr marL="0" marR="0" lvl="0" indent="0" algn="r" defTabSz="1218581" rtl="0" eaLnBrk="1" fontAlgn="auto" latinLnBrk="0" hangingPunct="1">
              <a:lnSpc>
                <a:spcPct val="100000"/>
              </a:lnSpc>
              <a:spcBef>
                <a:spcPts val="0"/>
              </a:spcBef>
              <a:spcAft>
                <a:spcPts val="0"/>
              </a:spcAft>
              <a:buClrTx/>
              <a:buSzTx/>
              <a:buFontTx/>
              <a:buNone/>
              <a:tabLst/>
              <a:defRPr/>
            </a:pPr>
            <a:fld id="{5C29DF2A-E9B4-D443-A198-75B852A6D6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5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21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Slide objective:  Give context on the speed of growth of social networks.   </a:t>
            </a:r>
          </a:p>
          <a:p>
            <a:pPr defTabSz="931774">
              <a:defRPr/>
            </a:pPr>
            <a:endParaRPr lang="en-US" b="1" dirty="0" smtClean="0"/>
          </a:p>
          <a:p>
            <a:pPr defTabSz="931774">
              <a:defRPr/>
            </a:pPr>
            <a:r>
              <a:rPr lang="en-US" b="1" dirty="0" smtClean="0"/>
              <a:t>Socially networked communications are rapidly taking over as a more effective way of exchanging information in the modern world. </a:t>
            </a:r>
            <a:r>
              <a:rPr lang="en-US" dirty="0" smtClean="0"/>
              <a:t>One recent study estimates that enterprise social platform usage will grow from 208 million users in 2013 to 535 million in 2018 (2).</a:t>
            </a:r>
          </a:p>
          <a:p>
            <a:pPr defTabSz="931774">
              <a:defRPr/>
            </a:pPr>
            <a:endParaRPr lang="en-US" b="1" dirty="0" smtClean="0"/>
          </a:p>
          <a:p>
            <a:pPr defTabSz="931774">
              <a:defRPr/>
            </a:pPr>
            <a:r>
              <a:rPr lang="en-US" b="1" dirty="0" smtClean="0"/>
              <a:t>So what’s driving this growth? Because Networks are open and transparent by nature, they help unlock the tacit knowledge of employees and create </a:t>
            </a:r>
            <a:r>
              <a:rPr lang="en-US" b="1" u="sng" dirty="0" smtClean="0"/>
              <a:t>shared intent</a:t>
            </a:r>
            <a:r>
              <a:rPr lang="en-US" b="1" dirty="0" smtClean="0"/>
              <a:t>. This accelerates innovation, responsiveness, problem solving and learning. </a:t>
            </a:r>
            <a:r>
              <a:rPr lang="en-US" dirty="0" smtClean="0"/>
              <a:t>People feel more productive (1) and information flows faster and is more likely to reach the right people through networks than through hierarchical and point to point communication structures</a:t>
            </a:r>
          </a:p>
          <a:p>
            <a:endParaRPr lang="en-US" b="1" dirty="0" smtClean="0"/>
          </a:p>
          <a:p>
            <a:r>
              <a:rPr lang="en-US" b="1" dirty="0" smtClean="0"/>
              <a:t>This change in communication tools is putting massive stress on existing hierarchical organizational structures. </a:t>
            </a:r>
            <a:r>
              <a:rPr lang="en-US" dirty="0" smtClean="0"/>
              <a:t>Built to control information flow, they suddenly need to accommodate networks that are more </a:t>
            </a:r>
            <a:r>
              <a:rPr lang="en-US" b="1" dirty="0" smtClean="0"/>
              <a:t>open and transparent, and assume that decisions are made at the edges</a:t>
            </a:r>
            <a:r>
              <a:rPr lang="en-US" dirty="0" smtClean="0"/>
              <a:t>.</a:t>
            </a:r>
          </a:p>
          <a:p>
            <a:endParaRPr lang="en-US" b="1" i="1" dirty="0" smtClean="0"/>
          </a:p>
          <a:p>
            <a:r>
              <a:rPr lang="en-US" b="1" i="1" dirty="0" smtClean="0"/>
              <a:t>Optional Example:</a:t>
            </a:r>
            <a:endParaRPr lang="en-US" dirty="0" smtClean="0"/>
          </a:p>
          <a:p>
            <a:pPr lvl="0"/>
            <a:r>
              <a:rPr lang="en-US" dirty="0" smtClean="0"/>
              <a:t>One of the most hierarchical organization around, the US army, even recognized the power of this: General </a:t>
            </a:r>
            <a:r>
              <a:rPr lang="en-US" dirty="0" err="1" smtClean="0"/>
              <a:t>McChrystal</a:t>
            </a:r>
            <a:r>
              <a:rPr lang="en-US" dirty="0" smtClean="0"/>
              <a:t>, in Iraq and Afghanistan, realized they were a hierarchy fighting a network. To fight a network, they had to think like a network. They went from a </a:t>
            </a:r>
            <a:r>
              <a:rPr lang="en-US" b="1" i="1" dirty="0" smtClean="0"/>
              <a:t>need to know</a:t>
            </a:r>
            <a:r>
              <a:rPr lang="en-US" dirty="0" smtClean="0"/>
              <a:t> basis to a </a:t>
            </a:r>
            <a:r>
              <a:rPr lang="en-US" b="1" i="1" dirty="0" smtClean="0"/>
              <a:t>need </a:t>
            </a:r>
            <a:r>
              <a:rPr lang="en-US" b="1" i="1" u="sng" dirty="0" smtClean="0"/>
              <a:t>not </a:t>
            </a:r>
            <a:r>
              <a:rPr lang="en-US" b="1" i="1" dirty="0" smtClean="0"/>
              <a:t>to know</a:t>
            </a:r>
            <a:r>
              <a:rPr lang="en-US" dirty="0" smtClean="0"/>
              <a:t> basis with their communications. Suddenly, they were reaching all kinds of people in their own troops who were reaching back and helping them, people they wouldn't have ever thought to reach out to. Most importantly: they built trust and aligned purpose amongst the troops that let to highly effective </a:t>
            </a:r>
            <a:r>
              <a:rPr lang="en-US" b="1" dirty="0" smtClean="0"/>
              <a:t>shared consciousness</a:t>
            </a:r>
            <a:r>
              <a:rPr lang="en-US" dirty="0" smtClean="0"/>
              <a:t>. As a result, the organization was able to </a:t>
            </a:r>
            <a:r>
              <a:rPr lang="en-US" b="1" dirty="0" smtClean="0"/>
              <a:t>make decisions faster and function at a much higher level</a:t>
            </a:r>
            <a:r>
              <a:rPr lang="en-US" dirty="0" smtClean="0"/>
              <a:t>.</a:t>
            </a:r>
          </a:p>
          <a:p>
            <a:endParaRPr lang="en-US" dirty="0" smtClean="0"/>
          </a:p>
          <a:p>
            <a:r>
              <a:rPr lang="en-US" b="1" dirty="0" smtClean="0"/>
              <a:t>Sources:</a:t>
            </a:r>
          </a:p>
          <a:p>
            <a:pPr marL="178027" indent="-178027">
              <a:buFont typeface="Arial" panose="020B0604020202020204" pitchFamily="34" charset="0"/>
              <a:buChar char="•"/>
            </a:pPr>
            <a:r>
              <a:rPr lang="en-US" dirty="0" smtClean="0"/>
              <a:t>(1) Nearly 50 percent of employees at both SMBs and large companies indicated that using enterprise social tools has increased their productivity.</a:t>
            </a:r>
          </a:p>
          <a:p>
            <a:pPr lvl="1"/>
            <a:r>
              <a:rPr lang="en-US" u="sng" dirty="0" smtClean="0">
                <a:hlinkClick r:id="rId3"/>
              </a:rPr>
              <a:t>http://www.microsoft.com/enterprise/en-sg/it-trends/social-enterprise/articles/enterprise-social-adoption-trends-across-smbs-and-large-companies.aspx#fbid=aT1mOsNIeBb</a:t>
            </a:r>
            <a:endParaRPr lang="en-US" dirty="0" smtClean="0"/>
          </a:p>
          <a:p>
            <a:pPr marL="178027" indent="-178027">
              <a:buFont typeface="Arial" panose="020B0604020202020204" pitchFamily="34" charset="0"/>
              <a:buChar char="•"/>
            </a:pPr>
            <a:r>
              <a:rPr lang="en-US" dirty="0" smtClean="0"/>
              <a:t>(2)“… </a:t>
            </a:r>
            <a:r>
              <a:rPr lang="en-US" dirty="0" smtClean="0">
                <a:effectLst/>
              </a:rPr>
              <a:t>the total number of full-suite enterprise social platform subscribers is expected to go up from 208 million in 2013 to 535 million in 2018. Currently, there are about 2 billion workers worldwide who could benefit from enterprise social technologies across numerous industries, organizations, locations and job roles.” </a:t>
            </a:r>
            <a:r>
              <a:rPr lang="en-US" dirty="0" smtClean="0"/>
              <a:t>http://www.frost.com/prod/servlet/press-release.pag?docid=289562565  </a:t>
            </a:r>
          </a:p>
          <a:p>
            <a:pPr marL="178027" indent="-178027">
              <a:buFont typeface="Arial" panose="020B0604020202020204" pitchFamily="34" charset="0"/>
              <a:buChar char="•"/>
            </a:pPr>
            <a:r>
              <a:rPr lang="en-US" dirty="0" smtClean="0"/>
              <a:t>http://foreignpolicy.com/2011/02/21/it-takes-a-network/ </a:t>
            </a:r>
          </a:p>
          <a:p>
            <a:pPr marL="178027" indent="-178027">
              <a:buFont typeface="Arial" panose="020B0604020202020204" pitchFamily="34" charset="0"/>
              <a:buChar char="•"/>
            </a:pPr>
            <a:r>
              <a:rPr lang="en-US" dirty="0" smtClean="0"/>
              <a:t>http://mcchrystalgroup.com/insights/ </a:t>
            </a:r>
          </a:p>
          <a:p>
            <a:endParaRPr lang="en-US" dirty="0"/>
          </a:p>
        </p:txBody>
      </p:sp>
      <p:sp>
        <p:nvSpPr>
          <p:cNvPr id="4" name="Slide Number Placeholder 3"/>
          <p:cNvSpPr>
            <a:spLocks noGrp="1"/>
          </p:cNvSpPr>
          <p:nvPr>
            <p:ph type="sldNum" sz="quarter" idx="10"/>
          </p:nvPr>
        </p:nvSpPr>
        <p:spPr/>
        <p:txBody>
          <a:bodyPr/>
          <a:lstStyle/>
          <a:p>
            <a:fld id="{8C0EB248-DB01-4A59-8736-93C838C0CB6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6024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Now think</a:t>
            </a:r>
            <a:r>
              <a:rPr lang="en-US" sz="800" baseline="0" dirty="0" smtClean="0"/>
              <a:t> about your business organization: are your employees as connected and networked as the rest of the world? Are they able to communicate easily with team members? Do they have the information they need to do their jobs, right at their fingertips?  </a:t>
            </a:r>
            <a:endParaRPr lang="en-US" sz="800" dirty="0"/>
          </a:p>
          <a:p>
            <a:endParaRPr lang="en-US" sz="800" dirty="0"/>
          </a:p>
          <a:p>
            <a:r>
              <a:rPr lang="en-US" sz="800" b="1" dirty="0"/>
              <a:t>[CLICK]</a:t>
            </a:r>
          </a:p>
          <a:p>
            <a:endParaRPr lang="en-US" sz="800" dirty="0"/>
          </a:p>
          <a:p>
            <a:r>
              <a:rPr lang="en-US" sz="800" dirty="0" smtClean="0"/>
              <a:t>Chances</a:t>
            </a:r>
            <a:r>
              <a:rPr lang="en-US" sz="800" baseline="0" dirty="0" smtClean="0"/>
              <a:t> are, g</a:t>
            </a:r>
            <a:r>
              <a:rPr lang="en-US" sz="800" dirty="0" smtClean="0"/>
              <a:t>eographic, </a:t>
            </a:r>
            <a:r>
              <a:rPr lang="en-US" sz="800" dirty="0"/>
              <a:t>functional and information silos </a:t>
            </a:r>
            <a:r>
              <a:rPr lang="en-US" sz="800" dirty="0" smtClean="0"/>
              <a:t>continue </a:t>
            </a:r>
            <a:r>
              <a:rPr lang="en-US" sz="800" dirty="0"/>
              <a:t>to create </a:t>
            </a:r>
            <a:r>
              <a:rPr lang="en-US" sz="800" dirty="0" smtClean="0"/>
              <a:t>internal</a:t>
            </a:r>
            <a:r>
              <a:rPr lang="en-US" sz="800" baseline="0" dirty="0" smtClean="0"/>
              <a:t> barriers</a:t>
            </a:r>
            <a:r>
              <a:rPr lang="en-US" sz="800" dirty="0" smtClean="0"/>
              <a:t>. </a:t>
            </a:r>
            <a:r>
              <a:rPr lang="en-US" sz="800" dirty="0"/>
              <a:t>Things get stuck in unconnected systems and broken communication channels, slowing down the pace of information. At the same time, the rise of a distributed and mobile workforce further reinforces these silos. For instance</a:t>
            </a:r>
            <a:r>
              <a:rPr lang="en-US" sz="800" dirty="0" smtClean="0"/>
              <a:t>:</a:t>
            </a:r>
          </a:p>
          <a:p>
            <a:endParaRPr lang="en-US" sz="800" dirty="0"/>
          </a:p>
          <a:p>
            <a:pPr marL="174708" indent="-174708">
              <a:buFontTx/>
              <a:buChar char="-"/>
            </a:pPr>
            <a:r>
              <a:rPr lang="en-US" sz="800" dirty="0" smtClean="0"/>
              <a:t>Remote work increased to 80% from 2005 to 2012 (Global Workplace Analytics, 2013)</a:t>
            </a:r>
          </a:p>
          <a:p>
            <a:pPr marL="174708" indent="-174708">
              <a:buFontTx/>
              <a:buChar char="-"/>
            </a:pPr>
            <a:r>
              <a:rPr lang="en-US" sz="800" dirty="0" smtClean="0"/>
              <a:t>29</a:t>
            </a:r>
            <a:r>
              <a:rPr lang="en-US" sz="800" dirty="0"/>
              <a:t>% of global workforce is remote or mobile, with more than 3 devices (Forrester, 2013</a:t>
            </a:r>
            <a:r>
              <a:rPr lang="en-US" sz="800" dirty="0" smtClean="0"/>
              <a:t>)</a:t>
            </a:r>
            <a:endParaRPr lang="en-US" sz="100" dirty="0"/>
          </a:p>
          <a:p>
            <a:pPr marL="174708" indent="-174708" defTabSz="776261">
              <a:buFontTx/>
              <a:buChar char="-"/>
              <a:defRPr/>
            </a:pPr>
            <a:endParaRPr lang="en-US" sz="100" dirty="0"/>
          </a:p>
          <a:p>
            <a:r>
              <a:rPr lang="en-US" sz="800" dirty="0"/>
              <a:t>These broader trends combine to make </a:t>
            </a:r>
            <a:r>
              <a:rPr lang="en-US" sz="800" dirty="0" smtClean="0"/>
              <a:t>companies—and the employees</a:t>
            </a:r>
            <a:r>
              <a:rPr lang="en-US" sz="800" baseline="0" dirty="0" smtClean="0"/>
              <a:t> who work for them—</a:t>
            </a:r>
            <a:r>
              <a:rPr lang="en-US" sz="800" dirty="0" smtClean="0"/>
              <a:t>more </a:t>
            </a:r>
            <a:r>
              <a:rPr lang="en-US" sz="800" dirty="0"/>
              <a:t>fragmented while the rest of the world is breaking down barriers in unprecedented ways. </a:t>
            </a:r>
          </a:p>
          <a:p>
            <a:endParaRPr lang="en-US" sz="800" dirty="0"/>
          </a:p>
        </p:txBody>
      </p:sp>
      <p:sp>
        <p:nvSpPr>
          <p:cNvPr id="4" name="Slide Number Placeholder 3"/>
          <p:cNvSpPr>
            <a:spLocks noGrp="1"/>
          </p:cNvSpPr>
          <p:nvPr>
            <p:ph type="sldNum" sz="quarter" idx="10"/>
          </p:nvPr>
        </p:nvSpPr>
        <p:spPr/>
        <p:txBody>
          <a:bodyPr/>
          <a:lstStyle/>
          <a:p>
            <a:fld id="{F6F6F146-2F6B-42A1-8AC9-59FC5B98482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050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EB248-DB01-4A59-8736-93C838C0CB63}" type="slidenum">
              <a:rPr lang="en-US" smtClean="0"/>
              <a:t>7</a:t>
            </a:fld>
            <a:endParaRPr lang="en-US"/>
          </a:p>
        </p:txBody>
      </p:sp>
    </p:spTree>
    <p:extLst>
      <p:ext uri="{BB962C8B-B14F-4D97-AF65-F5344CB8AC3E}">
        <p14:creationId xmlns:p14="http://schemas.microsoft.com/office/powerpoint/2010/main" val="183541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3F3E1-9A54-4BF8-89C0-CE2F21C4F21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8196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3B438F53-EAF3-49CE-B180-CC4EB0E36185}" type="slidenum">
              <a:rPr lang="hu-HU" smtClean="0"/>
              <a:t>9</a:t>
            </a:fld>
            <a:endParaRPr lang="hu-HU"/>
          </a:p>
        </p:txBody>
      </p:sp>
    </p:spTree>
    <p:extLst>
      <p:ext uri="{BB962C8B-B14F-4D97-AF65-F5344CB8AC3E}">
        <p14:creationId xmlns:p14="http://schemas.microsoft.com/office/powerpoint/2010/main" val="79991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20" name="Rectangle 19"/>
          <p:cNvSpPr/>
          <p:nvPr userDrawn="1"/>
        </p:nvSpPr>
        <p:spPr>
          <a:xfrm>
            <a:off x="0" y="0"/>
            <a:ext cx="12192000" cy="6858000"/>
          </a:xfrm>
          <a:prstGeom prst="rect">
            <a:avLst/>
          </a:prstGeom>
          <a:solidFill>
            <a:srgbClr val="33302E">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1975303" y="2850924"/>
            <a:ext cx="8200118" cy="914400"/>
          </a:xfrm>
        </p:spPr>
        <p:txBody>
          <a:bodyPr>
            <a:noAutofit/>
          </a:bodyPr>
          <a:lstStyle>
            <a:lvl1pPr algn="ctr">
              <a:defRPr sz="8000" b="1" i="1">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smtClean="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smtClean="0"/>
              <a:t>&lt;NAME&gt;</a:t>
            </a:r>
          </a:p>
        </p:txBody>
      </p:sp>
      <p:grpSp>
        <p:nvGrpSpPr>
          <p:cNvPr id="11" name="Group 10"/>
          <p:cNvGrpSpPr/>
          <p:nvPr userDrawn="1"/>
        </p:nvGrpSpPr>
        <p:grpSpPr>
          <a:xfrm>
            <a:off x="5023773" y="4836014"/>
            <a:ext cx="2076726" cy="318517"/>
            <a:chOff x="5023773" y="4836014"/>
            <a:chExt cx="2076726" cy="318517"/>
          </a:xfrm>
        </p:grpSpPr>
        <p:sp>
          <p:nvSpPr>
            <p:cNvPr id="12" name="Rectangle 11"/>
            <p:cNvSpPr/>
            <p:nvPr/>
          </p:nvSpPr>
          <p:spPr>
            <a:xfrm>
              <a:off x="5023773" y="4836014"/>
              <a:ext cx="2076726" cy="318517"/>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4" tIns="45710" rIns="91424" bIns="45710" rtlCol="0" anchor="ctr"/>
            <a:lstStyle/>
            <a:p>
              <a:pPr algn="ctr"/>
              <a:endParaRPr lang="en-US"/>
            </a:p>
          </p:txBody>
        </p:sp>
        <p:sp>
          <p:nvSpPr>
            <p:cNvPr id="13" name="Text Placeholder 13"/>
            <p:cNvSpPr txBox="1">
              <a:spLocks/>
            </p:cNvSpPr>
            <p:nvPr/>
          </p:nvSpPr>
          <p:spPr>
            <a:xfrm>
              <a:off x="5061859" y="4889496"/>
              <a:ext cx="2000555" cy="195011"/>
            </a:xfrm>
            <a:prstGeom prst="rect">
              <a:avLst/>
            </a:prstGeom>
            <a:noFill/>
          </p:spPr>
          <p:txBody>
            <a:bodyPr vert="horz" lIns="91424" tIns="45710" rIns="91424" bIns="45710" rtlCol="0" anchor="ctr">
              <a:noAutofit/>
            </a:bodyPr>
            <a:lstStyle>
              <a:lvl1pPr marL="0" indent="0" algn="ctr" defTabSz="914400" rtl="0" eaLnBrk="1" latinLnBrk="0" hangingPunct="1">
                <a:lnSpc>
                  <a:spcPts val="2000"/>
                </a:lnSpc>
                <a:spcBef>
                  <a:spcPct val="20000"/>
                </a:spcBef>
                <a:buFontTx/>
                <a:buNone/>
                <a:defRPr sz="1600" b="1" kern="1200" spc="300">
                  <a:solidFill>
                    <a:schemeClr val="tx2"/>
                  </a:solidFill>
                  <a:latin typeface="+mn-lt"/>
                  <a:ea typeface="+mn-ea"/>
                  <a:cs typeface="+mn-cs"/>
                </a:defRPr>
              </a:lvl1pPr>
              <a:lvl2pPr marL="457200" indent="0" algn="l" defTabSz="914400" rtl="0" eaLnBrk="1" latinLnBrk="0" hangingPunct="1">
                <a:spcBef>
                  <a:spcPct val="20000"/>
                </a:spcBef>
                <a:buFontTx/>
                <a:buNone/>
                <a:defRPr sz="4400" b="1" u="sng" kern="1200" spc="400" baseline="0">
                  <a:solidFill>
                    <a:srgbClr val="EC5038"/>
                  </a:solidFill>
                  <a:latin typeface="+mn-lt"/>
                  <a:ea typeface="+mn-ea"/>
                  <a:cs typeface="+mn-cs"/>
                </a:defRPr>
              </a:lvl2pPr>
              <a:lvl3pPr marL="914400" indent="0" algn="l" defTabSz="914400" rtl="0" eaLnBrk="1" latinLnBrk="0" hangingPunct="1">
                <a:spcBef>
                  <a:spcPct val="20000"/>
                </a:spcBef>
                <a:buFontTx/>
                <a:buNone/>
                <a:defRPr sz="2000" b="1" i="1" kern="1200">
                  <a:solidFill>
                    <a:schemeClr val="tx2"/>
                  </a:solidFill>
                  <a:latin typeface="+mj-lt"/>
                  <a:ea typeface="+mn-ea"/>
                  <a:cs typeface="+mn-cs"/>
                </a:defRPr>
              </a:lvl3pPr>
              <a:lvl4pPr marL="1371600" indent="0" algn="l" defTabSz="914400" rtl="0" eaLnBrk="1" latinLnBrk="0" hangingPunct="1">
                <a:spcBef>
                  <a:spcPct val="20000"/>
                </a:spcBef>
                <a:buFontTx/>
                <a:buNone/>
                <a:defRPr sz="2000" b="1" i="1" kern="1200" spc="300">
                  <a:solidFill>
                    <a:schemeClr val="accent3"/>
                  </a:solidFill>
                  <a:latin typeface="+mn-lt"/>
                  <a:ea typeface="+mn-ea"/>
                  <a:cs typeface="+mn-cs"/>
                </a:defRPr>
              </a:lvl4pPr>
              <a:lvl5pPr marL="1828800" indent="0" algn="l" defTabSz="914400" rtl="0" eaLnBrk="1" latinLnBrk="0" hangingPunct="1">
                <a:spcBef>
                  <a:spcPct val="20000"/>
                </a:spcBef>
                <a:buFontTx/>
                <a:buNone/>
                <a:defRPr sz="1800" b="1" i="1" kern="1200">
                  <a:solidFill>
                    <a:schemeClr val="tx2"/>
                  </a:solidFill>
                  <a:latin typeface="Graphik Regular" panose="020B050303020206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kern="0" dirty="0">
                  <a:solidFill>
                    <a:schemeClr val="accent1"/>
                  </a:solidFill>
                </a:rPr>
                <a:t>MICROSOFT 2015</a:t>
              </a:r>
            </a:p>
          </p:txBody>
        </p:sp>
      </p:grpSp>
    </p:spTree>
    <p:extLst>
      <p:ext uri="{BB962C8B-B14F-4D97-AF65-F5344CB8AC3E}">
        <p14:creationId xmlns:p14="http://schemas.microsoft.com/office/powerpoint/2010/main" val="3012243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gradFill flip="none" rotWithShape="1">
            <a:gsLst>
              <a:gs pos="0">
                <a:srgbClr val="E2E6EE"/>
              </a:gs>
              <a:gs pos="43000">
                <a:sysClr val="window" lastClr="FFFFFF"/>
              </a:gs>
            </a:gsLst>
            <a:lin ang="16200000" scaled="1"/>
            <a:tileRect/>
          </a:gradFill>
          <a:ln w="25400" cap="flat" cmpd="sng" algn="ctr">
            <a:noFill/>
            <a:prstDash val="solid"/>
          </a:ln>
          <a:effectLst/>
        </p:spPr>
        <p:txBody>
          <a:bodyPr lIns="91412" tIns="45707" rIns="91412" bIns="45707" rtlCol="0" anchor="ctr"/>
          <a:lstStyle/>
          <a:p>
            <a:pPr marL="0" marR="0" lvl="0" indent="0" algn="ctr" defTabSz="914133"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1707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bed Video">
    <p:spTree>
      <p:nvGrpSpPr>
        <p:cNvPr id="1" name=""/>
        <p:cNvGrpSpPr/>
        <p:nvPr/>
      </p:nvGrpSpPr>
      <p:grpSpPr>
        <a:xfrm>
          <a:off x="0" y="0"/>
          <a:ext cx="0" cy="0"/>
          <a:chOff x="0" y="0"/>
          <a:chExt cx="0" cy="0"/>
        </a:xfrm>
      </p:grpSpPr>
      <p:sp>
        <p:nvSpPr>
          <p:cNvPr id="4" name="Rectangle 3"/>
          <p:cNvSpPr/>
          <p:nvPr userDrawn="1"/>
        </p:nvSpPr>
        <p:spPr>
          <a:xfrm>
            <a:off x="1" y="0"/>
            <a:ext cx="12192000" cy="6858000"/>
          </a:xfrm>
          <a:prstGeom prst="rect">
            <a:avLst/>
          </a:prstGeom>
          <a:gradFill flip="none" rotWithShape="1">
            <a:gsLst>
              <a:gs pos="0">
                <a:srgbClr val="E2E6EE"/>
              </a:gs>
              <a:gs pos="43000">
                <a:sysClr val="window" lastClr="FFFFFF"/>
              </a:gs>
            </a:gsLst>
            <a:lin ang="16200000" scaled="1"/>
            <a:tileRect/>
          </a:gradFill>
          <a:ln w="25400" cap="flat" cmpd="sng" algn="ctr">
            <a:noFill/>
            <a:prstDash val="solid"/>
          </a:ln>
          <a:effectLst/>
        </p:spPr>
        <p:txBody>
          <a:bodyPr lIns="91412" tIns="45707" rIns="91412" bIns="45707" rtlCol="0" anchor="ctr"/>
          <a:lstStyle/>
          <a:p>
            <a:pPr marL="0" marR="0" lvl="0" indent="0" algn="ctr" defTabSz="914133"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5" name="Text Placeholder 2"/>
          <p:cNvSpPr>
            <a:spLocks noGrp="1"/>
          </p:cNvSpPr>
          <p:nvPr>
            <p:ph idx="10"/>
          </p:nvPr>
        </p:nvSpPr>
        <p:spPr bwMode="gray">
          <a:xfrm>
            <a:off x="1" y="0"/>
            <a:ext cx="12192000" cy="685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5pPr marL="447544" indent="0">
              <a:buNone/>
              <a:defRPr baseline="0"/>
            </a:lvl5pPr>
          </a:lstStyle>
          <a:p>
            <a:pPr lvl="4"/>
            <a:endParaRPr lang="en-US" dirty="0" smtClean="0"/>
          </a:p>
        </p:txBody>
      </p:sp>
    </p:spTree>
    <p:extLst>
      <p:ext uri="{BB962C8B-B14F-4D97-AF65-F5344CB8AC3E}">
        <p14:creationId xmlns:p14="http://schemas.microsoft.com/office/powerpoint/2010/main" val="32316929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Tree>
    <p:extLst>
      <p:ext uri="{BB962C8B-B14F-4D97-AF65-F5344CB8AC3E}">
        <p14:creationId xmlns:p14="http://schemas.microsoft.com/office/powerpoint/2010/main" val="4185676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p:cNvSpPr/>
          <p:nvPr userDrawn="1"/>
        </p:nvSpPr>
        <p:spPr>
          <a:xfrm>
            <a:off x="2" y="0"/>
            <a:ext cx="12192000" cy="6858000"/>
          </a:xfrm>
          <a:prstGeom prst="rect">
            <a:avLst/>
          </a:prstGeom>
          <a:gradFill flip="none" rotWithShape="1">
            <a:gsLst>
              <a:gs pos="0">
                <a:srgbClr val="E2E6EE"/>
              </a:gs>
              <a:gs pos="43000">
                <a:sysClr val="window" lastClr="FFFFFF"/>
              </a:gs>
            </a:gsLst>
            <a:lin ang="16200000" scaled="1"/>
            <a:tileRect/>
          </a:gradFill>
          <a:ln w="25400" cap="flat" cmpd="sng" algn="ctr">
            <a:noFill/>
            <a:prstDash val="solid"/>
          </a:ln>
          <a:effectLst/>
        </p:spPr>
        <p:txBody>
          <a:bodyPr lIns="91403" tIns="45703" rIns="91403" bIns="45703" rtlCol="0" anchor="ctr"/>
          <a:lstStyle/>
          <a:p>
            <a:pPr marL="0" marR="0" lvl="0" indent="0" algn="ctr" defTabSz="914043"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3" name="Rectangle 2"/>
          <p:cNvSpPr/>
          <p:nvPr userDrawn="1"/>
        </p:nvSpPr>
        <p:spPr>
          <a:xfrm>
            <a:off x="2" y="0"/>
            <a:ext cx="12192000" cy="6858000"/>
          </a:xfrm>
          <a:prstGeom prst="rect">
            <a:avLst/>
          </a:prstGeom>
          <a:gradFill flip="none" rotWithShape="1">
            <a:gsLst>
              <a:gs pos="0">
                <a:srgbClr val="E2E6EE"/>
              </a:gs>
              <a:gs pos="43000">
                <a:sysClr val="window" lastClr="FFFFFF"/>
              </a:gs>
            </a:gsLst>
            <a:lin ang="16200000" scaled="1"/>
            <a:tileRect/>
          </a:gradFill>
          <a:ln w="25400" cap="flat" cmpd="sng" algn="ctr">
            <a:noFill/>
            <a:prstDash val="solid"/>
          </a:ln>
          <a:effectLst/>
        </p:spPr>
        <p:txBody>
          <a:bodyPr lIns="91403" tIns="45703" rIns="91403" bIns="45703" rtlCol="0" anchor="ctr"/>
          <a:lstStyle/>
          <a:p>
            <a:pPr marL="0" marR="0" lvl="0" indent="0" algn="ctr" defTabSz="914043"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547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2"/>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12192000" cy="6858000"/>
          </a:xfrm>
        </p:spPr>
        <p:txBody>
          <a:bodyPr/>
          <a:lstStyle/>
          <a:p>
            <a:endParaRPr lang="en-US"/>
          </a:p>
        </p:txBody>
      </p:sp>
      <p:sp>
        <p:nvSpPr>
          <p:cNvPr id="4" name="Text Placeholder 3"/>
          <p:cNvSpPr>
            <a:spLocks noGrp="1"/>
          </p:cNvSpPr>
          <p:nvPr>
            <p:ph type="body" sz="quarter" idx="10" hasCustomPrompt="1"/>
          </p:nvPr>
        </p:nvSpPr>
        <p:spPr>
          <a:xfrm>
            <a:off x="1975303" y="2850924"/>
            <a:ext cx="8200118" cy="914400"/>
          </a:xfrm>
        </p:spPr>
        <p:txBody>
          <a:bodyPr>
            <a:noAutofit/>
          </a:bodyPr>
          <a:lstStyle>
            <a:lvl1pPr algn="ctr">
              <a:defRPr sz="8000" b="1" i="1">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smtClean="0"/>
              <a:t>&lt;TITLE&gt;</a:t>
            </a:r>
          </a:p>
        </p:txBody>
      </p:sp>
      <p:sp>
        <p:nvSpPr>
          <p:cNvPr id="10" name="Text Placeholder 9"/>
          <p:cNvSpPr>
            <a:spLocks noGrp="1"/>
          </p:cNvSpPr>
          <p:nvPr>
            <p:ph type="body" sz="quarter" idx="11" hasCustomPrompt="1"/>
          </p:nvPr>
        </p:nvSpPr>
        <p:spPr>
          <a:xfrm>
            <a:off x="2941637" y="2438061"/>
            <a:ext cx="6267450" cy="933450"/>
          </a:xfrm>
        </p:spPr>
        <p:txBody>
          <a:bodyPr>
            <a:noAutofit/>
          </a:bodyPr>
          <a:lstStyle>
            <a:lvl1pPr algn="ctr">
              <a:defRPr sz="3600" spc="600">
                <a:solidFill>
                  <a:schemeClr val="accent1"/>
                </a:solidFill>
                <a:latin typeface="+mn-lt"/>
              </a:defRPr>
            </a:lvl1pPr>
            <a:lvl2pPr>
              <a:defRPr sz="3600">
                <a:solidFill>
                  <a:schemeClr val="accent1"/>
                </a:solidFill>
                <a:latin typeface="+mn-lt"/>
              </a:defRPr>
            </a:lvl2pPr>
            <a:lvl3pPr>
              <a:defRPr sz="3600">
                <a:solidFill>
                  <a:schemeClr val="accent1"/>
                </a:solidFill>
                <a:latin typeface="+mn-lt"/>
              </a:defRPr>
            </a:lvl3pPr>
            <a:lvl4pPr>
              <a:defRPr sz="3600">
                <a:solidFill>
                  <a:schemeClr val="accent1"/>
                </a:solidFill>
                <a:latin typeface="+mn-lt"/>
              </a:defRPr>
            </a:lvl4pPr>
            <a:lvl5pPr>
              <a:defRPr sz="3600">
                <a:solidFill>
                  <a:schemeClr val="accent1"/>
                </a:solidFill>
                <a:latin typeface="+mn-lt"/>
              </a:defRPr>
            </a:lvl5pPr>
          </a:lstStyle>
          <a:p>
            <a:pPr lvl="0"/>
            <a:r>
              <a:rPr lang="en-US" dirty="0" smtClean="0"/>
              <a:t>&lt;NAME&gt;</a:t>
            </a:r>
          </a:p>
        </p:txBody>
      </p:sp>
    </p:spTree>
    <p:extLst>
      <p:ext uri="{BB962C8B-B14F-4D97-AF65-F5344CB8AC3E}">
        <p14:creationId xmlns:p14="http://schemas.microsoft.com/office/powerpoint/2010/main" val="35877650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70403" y="2662238"/>
            <a:ext cx="10668454" cy="914400"/>
          </a:xfrm>
        </p:spPr>
        <p:txBody>
          <a:bodyPr>
            <a:noAutofit/>
          </a:bodyPr>
          <a:lstStyle>
            <a:lvl1pPr algn="l">
              <a:defRPr sz="8000" b="0" i="0">
                <a:solidFill>
                  <a:schemeClr val="accent1"/>
                </a:solidFill>
                <a:latin typeface="+mj-lt"/>
              </a:defRPr>
            </a:lvl1pPr>
            <a:lvl2pPr>
              <a:defRPr sz="8800">
                <a:solidFill>
                  <a:schemeClr val="accent1"/>
                </a:solidFill>
                <a:latin typeface="+mj-lt"/>
              </a:defRPr>
            </a:lvl2pPr>
            <a:lvl3pPr>
              <a:defRPr sz="8800">
                <a:solidFill>
                  <a:schemeClr val="accent1"/>
                </a:solidFill>
                <a:latin typeface="+mj-lt"/>
              </a:defRPr>
            </a:lvl3pPr>
            <a:lvl4pPr>
              <a:defRPr sz="8800">
                <a:solidFill>
                  <a:schemeClr val="accent1"/>
                </a:solidFill>
                <a:latin typeface="+mj-lt"/>
              </a:defRPr>
            </a:lvl4pPr>
            <a:lvl5pPr>
              <a:defRPr sz="8800">
                <a:solidFill>
                  <a:schemeClr val="accent1"/>
                </a:solidFill>
                <a:latin typeface="+mj-lt"/>
              </a:defRPr>
            </a:lvl5pPr>
          </a:lstStyle>
          <a:p>
            <a:pPr lvl="0"/>
            <a:r>
              <a:rPr lang="en-US" dirty="0" smtClean="0"/>
              <a:t>&lt;Section title&gt;</a:t>
            </a:r>
          </a:p>
        </p:txBody>
      </p:sp>
    </p:spTree>
    <p:extLst>
      <p:ext uri="{BB962C8B-B14F-4D97-AF65-F5344CB8AC3E}">
        <p14:creationId xmlns:p14="http://schemas.microsoft.com/office/powerpoint/2010/main" val="3700047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808732" y="2518569"/>
            <a:ext cx="6574536" cy="1325563"/>
          </a:xfrm>
        </p:spPr>
        <p:txBody>
          <a:bodyPr anchor="b">
            <a:normAutofit/>
          </a:bodyPr>
          <a:lstStyle>
            <a:lvl1pPr>
              <a:lnSpc>
                <a:spcPts val="3800"/>
              </a:lnSpc>
              <a:defRPr sz="2800" spc="400" baseline="0">
                <a:solidFill>
                  <a:schemeClr val="accent1"/>
                </a:solidFill>
                <a:latin typeface="+mn-lt"/>
              </a:defRPr>
            </a:lvl1pPr>
          </a:lstStyle>
          <a:p>
            <a:r>
              <a:rPr lang="en-US" dirty="0" smtClean="0"/>
              <a:t>&lt;QUOTE&gt;</a:t>
            </a:r>
          </a:p>
        </p:txBody>
      </p:sp>
      <p:sp>
        <p:nvSpPr>
          <p:cNvPr id="7" name="Text Placeholder 4"/>
          <p:cNvSpPr>
            <a:spLocks noGrp="1"/>
          </p:cNvSpPr>
          <p:nvPr>
            <p:ph type="body" sz="quarter" idx="10" hasCustomPrompt="1"/>
          </p:nvPr>
        </p:nvSpPr>
        <p:spPr>
          <a:xfrm>
            <a:off x="3933825" y="4208066"/>
            <a:ext cx="4324350" cy="344884"/>
          </a:xfrm>
        </p:spPr>
        <p:txBody>
          <a:bodyPr/>
          <a:lstStyle>
            <a:lvl1pPr algn="ctr">
              <a:defRPr sz="1600" b="1" spc="300">
                <a:solidFill>
                  <a:schemeClr val="accent2">
                    <a:lumMod val="40000"/>
                    <a:lumOff val="60000"/>
                  </a:schemeClr>
                </a:solidFill>
                <a:latin typeface="+mn-lt"/>
              </a:defRPr>
            </a:lvl1pPr>
            <a:lvl2pPr>
              <a:defRPr>
                <a:solidFill>
                  <a:schemeClr val="accent2">
                    <a:lumMod val="40000"/>
                    <a:lumOff val="60000"/>
                  </a:schemeClr>
                </a:solidFill>
              </a:defRPr>
            </a:lvl2pPr>
            <a:lvl3pPr>
              <a:defRPr>
                <a:solidFill>
                  <a:schemeClr val="accent2">
                    <a:lumMod val="40000"/>
                    <a:lumOff val="60000"/>
                  </a:schemeClr>
                </a:solidFill>
              </a:defRPr>
            </a:lvl3pPr>
            <a:lvl4pPr>
              <a:defRPr>
                <a:solidFill>
                  <a:schemeClr val="accent2">
                    <a:lumMod val="40000"/>
                    <a:lumOff val="60000"/>
                  </a:schemeClr>
                </a:solidFill>
              </a:defRPr>
            </a:lvl4pPr>
            <a:lvl5pPr>
              <a:defRPr>
                <a:solidFill>
                  <a:schemeClr val="accent2">
                    <a:lumMod val="40000"/>
                    <a:lumOff val="60000"/>
                  </a:schemeClr>
                </a:solidFill>
              </a:defRPr>
            </a:lvl5pPr>
          </a:lstStyle>
          <a:p>
            <a:pPr lvl="0"/>
            <a:r>
              <a:rPr lang="en-US" dirty="0" smtClean="0"/>
              <a:t>&lt;NAME&gt;</a:t>
            </a:r>
          </a:p>
        </p:txBody>
      </p:sp>
    </p:spTree>
    <p:extLst>
      <p:ext uri="{BB962C8B-B14F-4D97-AF65-F5344CB8AC3E}">
        <p14:creationId xmlns:p14="http://schemas.microsoft.com/office/powerpoint/2010/main" val="4128892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626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980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473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D156F-DD00-4759-BCEE-6BE9B3897F89}" type="datetimeFigureOut">
              <a:rPr lang="hu-HU" smtClean="0"/>
              <a:t>2015. 06. 25.</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D747250-5C5D-473A-B393-8D12DCAFAFAD}" type="slidenum">
              <a:rPr lang="hu-HU" smtClean="0"/>
              <a:t>‹#›</a:t>
            </a:fld>
            <a:endParaRPr lang="hu-HU"/>
          </a:p>
        </p:txBody>
      </p:sp>
    </p:spTree>
    <p:extLst>
      <p:ext uri="{BB962C8B-B14F-4D97-AF65-F5344CB8AC3E}">
        <p14:creationId xmlns:p14="http://schemas.microsoft.com/office/powerpoint/2010/main" val="95921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1723517143"/>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BE7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394858"/>
            <a:ext cx="10972800" cy="3731308"/>
          </a:xfrm>
          <a:prstGeom prst="rect">
            <a:avLst/>
          </a:prstGeom>
        </p:spPr>
        <p:txBody>
          <a:bodyPr vert="horz" lIns="91424" tIns="45710" rIns="91424" bIns="45710" rtlCol="0">
            <a:norm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Placeholder 2"/>
          <p:cNvSpPr>
            <a:spLocks noGrp="1"/>
          </p:cNvSpPr>
          <p:nvPr>
            <p:ph type="title"/>
          </p:nvPr>
        </p:nvSpPr>
        <p:spPr>
          <a:xfrm>
            <a:off x="609600" y="706437"/>
            <a:ext cx="10972800" cy="1325563"/>
          </a:xfrm>
          <a:prstGeom prst="rect">
            <a:avLst/>
          </a:prstGeom>
        </p:spPr>
        <p:txBody>
          <a:bodyPr vert="horz" lIns="91440" tIns="45720" rIns="91440" bIns="45720" rtlCol="0" anchor="ctr">
            <a:normAutofit/>
          </a:bodyPr>
          <a:lstStyle/>
          <a:p>
            <a:r>
              <a:rPr lang="en-US" dirty="0" smtClean="0"/>
              <a:t>MASTER TITLE</a:t>
            </a:r>
            <a:endParaRPr lang="en-US" dirty="0"/>
          </a:p>
        </p:txBody>
      </p:sp>
    </p:spTree>
    <p:extLst>
      <p:ext uri="{BB962C8B-B14F-4D97-AF65-F5344CB8AC3E}">
        <p14:creationId xmlns:p14="http://schemas.microsoft.com/office/powerpoint/2010/main" val="7850281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2" r:id="rId4"/>
    <p:sldLayoutId id="2147483743" r:id="rId5"/>
    <p:sldLayoutId id="2147483720" r:id="rId6"/>
    <p:sldLayoutId id="2147483741" r:id="rId7"/>
    <p:sldLayoutId id="2147483744" r:id="rId8"/>
    <p:sldLayoutId id="2147483745" r:id="rId9"/>
  </p:sldLayoutIdLst>
  <p:timing>
    <p:tnLst>
      <p:par>
        <p:cTn id="1" dur="indefinite" restart="never" nodeType="tmRoot"/>
      </p:par>
    </p:tnLst>
  </p:timing>
  <p:txStyles>
    <p:titleStyle>
      <a:lvl1pPr algn="ctr" defTabSz="914228" rtl="0" eaLnBrk="1" latinLnBrk="0" hangingPunct="1">
        <a:spcBef>
          <a:spcPct val="0"/>
        </a:spcBef>
        <a:buNone/>
        <a:defRPr lang="en-US" sz="8000" b="1" i="1" u="none" kern="1200" spc="0" baseline="0" dirty="0" smtClean="0">
          <a:solidFill>
            <a:schemeClr val="accent1"/>
          </a:solidFill>
          <a:latin typeface="+mj-lt"/>
          <a:ea typeface="+mn-ea"/>
          <a:cs typeface="+mn-cs"/>
        </a:defRPr>
      </a:lvl1pPr>
    </p:titleStyle>
    <p:bodyStyle>
      <a:lvl1pPr marL="0" indent="0" algn="l" defTabSz="914228" rtl="0" eaLnBrk="1" latinLnBrk="0" hangingPunct="1">
        <a:spcBef>
          <a:spcPct val="20000"/>
        </a:spcBef>
        <a:buFontTx/>
        <a:buNone/>
        <a:defRPr sz="3200" kern="1200">
          <a:solidFill>
            <a:schemeClr val="tx1"/>
          </a:solidFill>
          <a:latin typeface="+mn-lt"/>
          <a:ea typeface="+mn-ea"/>
          <a:cs typeface="+mn-cs"/>
        </a:defRPr>
      </a:lvl1pPr>
      <a:lvl2pPr marL="457114" indent="0" algn="l" defTabSz="914228" rtl="0" eaLnBrk="1" latinLnBrk="0" hangingPunct="1">
        <a:spcBef>
          <a:spcPct val="20000"/>
        </a:spcBef>
        <a:buFontTx/>
        <a:buNone/>
        <a:defRPr sz="8000" b="1" i="1" u="none" kern="1200" spc="0" baseline="0">
          <a:solidFill>
            <a:schemeClr val="accent1"/>
          </a:solidFill>
          <a:latin typeface="+mj-lt"/>
          <a:ea typeface="+mn-ea"/>
          <a:cs typeface="+mn-cs"/>
        </a:defRPr>
      </a:lvl2pPr>
      <a:lvl3pPr marL="914228" indent="0" algn="l" defTabSz="914228" rtl="0" eaLnBrk="1" latinLnBrk="0" hangingPunct="1">
        <a:spcBef>
          <a:spcPct val="20000"/>
        </a:spcBef>
        <a:buFontTx/>
        <a:buNone/>
        <a:defRPr sz="2400" b="1" i="0" u="sng" kern="1200">
          <a:solidFill>
            <a:schemeClr val="accent2"/>
          </a:solidFill>
          <a:latin typeface="+mn-lt"/>
          <a:ea typeface="+mn-ea"/>
          <a:cs typeface="+mn-cs"/>
        </a:defRPr>
      </a:lvl3pPr>
      <a:lvl4pPr marL="1371342" indent="0" algn="l" defTabSz="914228" rtl="0" eaLnBrk="1" latinLnBrk="0" hangingPunct="1">
        <a:spcBef>
          <a:spcPct val="20000"/>
        </a:spcBef>
        <a:buFontTx/>
        <a:buNone/>
        <a:defRPr sz="1100" b="0" i="0" kern="1200" spc="300">
          <a:solidFill>
            <a:schemeClr val="accent3"/>
          </a:solidFill>
          <a:latin typeface="+mn-lt"/>
          <a:ea typeface="+mn-ea"/>
          <a:cs typeface="+mn-cs"/>
        </a:defRPr>
      </a:lvl4pPr>
      <a:lvl5pPr marL="1828457" indent="0" algn="l" defTabSz="914228" rtl="0" eaLnBrk="1" latinLnBrk="0" hangingPunct="1">
        <a:spcBef>
          <a:spcPct val="20000"/>
        </a:spcBef>
        <a:buFontTx/>
        <a:buNone/>
        <a:defRPr kumimoji="0" lang="en-US" sz="1400" b="0" i="1" u="none" strike="noStrike" kern="1200" cap="none" spc="0" normalizeH="0" baseline="0" dirty="0" smtClean="0">
          <a:ln>
            <a:noFill/>
          </a:ln>
          <a:solidFill>
            <a:srgbClr val="857E79"/>
          </a:solidFill>
          <a:effectLst/>
          <a:uLnTx/>
          <a:uFillTx/>
          <a:latin typeface="+mn-lt"/>
          <a:ea typeface="+mn-ea"/>
          <a:cs typeface="+mn-cs"/>
        </a:defRPr>
      </a:lvl5pPr>
      <a:lvl6pPr marL="2514127"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41"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56"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70"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2" algn="l" defTabSz="914228" rtl="0" eaLnBrk="1" latinLnBrk="0" hangingPunct="1">
        <a:defRPr sz="1800" kern="1200">
          <a:solidFill>
            <a:schemeClr val="tx1"/>
          </a:solidFill>
          <a:latin typeface="+mn-lt"/>
          <a:ea typeface="+mn-ea"/>
          <a:cs typeface="+mn-cs"/>
        </a:defRPr>
      </a:lvl4pPr>
      <a:lvl5pPr marL="1828457" algn="l" defTabSz="914228" rtl="0" eaLnBrk="1" latinLnBrk="0" hangingPunct="1">
        <a:defRPr sz="1800" kern="1200">
          <a:solidFill>
            <a:schemeClr val="tx1"/>
          </a:solidFill>
          <a:latin typeface="+mn-lt"/>
          <a:ea typeface="+mn-ea"/>
          <a:cs typeface="+mn-cs"/>
        </a:defRPr>
      </a:lvl5pPr>
      <a:lvl6pPr marL="2285570" algn="l" defTabSz="914228" rtl="0" eaLnBrk="1" latinLnBrk="0" hangingPunct="1">
        <a:defRPr sz="1800" kern="1200">
          <a:solidFill>
            <a:schemeClr val="tx1"/>
          </a:solidFill>
          <a:latin typeface="+mn-lt"/>
          <a:ea typeface="+mn-ea"/>
          <a:cs typeface="+mn-cs"/>
        </a:defRPr>
      </a:lvl6pPr>
      <a:lvl7pPr marL="2742684" algn="l" defTabSz="914228" rtl="0" eaLnBrk="1" latinLnBrk="0" hangingPunct="1">
        <a:defRPr sz="1800" kern="1200">
          <a:solidFill>
            <a:schemeClr val="tx1"/>
          </a:solidFill>
          <a:latin typeface="+mn-lt"/>
          <a:ea typeface="+mn-ea"/>
          <a:cs typeface="+mn-cs"/>
        </a:defRPr>
      </a:lvl7pPr>
      <a:lvl8pPr marL="3199798" algn="l" defTabSz="914228" rtl="0" eaLnBrk="1" latinLnBrk="0" hangingPunct="1">
        <a:defRPr sz="1800" kern="1200">
          <a:solidFill>
            <a:schemeClr val="tx1"/>
          </a:solidFill>
          <a:latin typeface="+mn-lt"/>
          <a:ea typeface="+mn-ea"/>
          <a:cs typeface="+mn-cs"/>
        </a:defRPr>
      </a:lvl8pPr>
      <a:lvl9pPr marL="3656912" algn="l" defTabSz="9142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1" cy="1143000"/>
          </a:xfrm>
          <a:prstGeom prst="rect">
            <a:avLst/>
          </a:prstGeom>
        </p:spPr>
        <p:txBody>
          <a:bodyPr vert="horz" lIns="121856" tIns="60928" rIns="121856" bIns="6092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1" cy="4525963"/>
          </a:xfrm>
          <a:prstGeom prst="rect">
            <a:avLst/>
          </a:prstGeom>
        </p:spPr>
        <p:txBody>
          <a:bodyPr vert="horz" lIns="121856" tIns="60928" rIns="121856" bIns="609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66691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txStyles>
    <p:titleStyle>
      <a:lvl1pPr algn="ctr" defTabSz="1218581" rtl="0" eaLnBrk="1" latinLnBrk="0" hangingPunct="1">
        <a:spcBef>
          <a:spcPct val="0"/>
        </a:spcBef>
        <a:buNone/>
        <a:defRPr sz="5900" kern="1200">
          <a:solidFill>
            <a:schemeClr val="tx1"/>
          </a:solidFill>
          <a:latin typeface="Arial" pitchFamily="34" charset="0"/>
          <a:ea typeface="+mj-ea"/>
          <a:cs typeface="Arial" pitchFamily="34" charset="0"/>
        </a:defRPr>
      </a:lvl1pPr>
    </p:titleStyle>
    <p:bodyStyle>
      <a:lvl1pPr marL="456961" indent="-456961" algn="l" defTabSz="1218581" rtl="0" eaLnBrk="1" latinLnBrk="0" hangingPunct="1">
        <a:spcBef>
          <a:spcPct val="20000"/>
        </a:spcBef>
        <a:buFont typeface="Arial" pitchFamily="34" charset="0"/>
        <a:buChar char="•"/>
        <a:defRPr sz="4300" kern="1200">
          <a:solidFill>
            <a:schemeClr val="tx1"/>
          </a:solidFill>
          <a:latin typeface="Arial" pitchFamily="34" charset="0"/>
          <a:ea typeface="+mn-ea"/>
          <a:cs typeface="Arial" pitchFamily="34" charset="0"/>
        </a:defRPr>
      </a:lvl1pPr>
      <a:lvl2pPr marL="990096" indent="-380805" algn="l" defTabSz="1218581" rtl="0" eaLnBrk="1" latinLnBrk="0" hangingPunct="1">
        <a:spcBef>
          <a:spcPct val="20000"/>
        </a:spcBef>
        <a:buFont typeface="Arial" pitchFamily="34" charset="0"/>
        <a:buChar char="–"/>
        <a:defRPr sz="3700" kern="1200">
          <a:solidFill>
            <a:schemeClr val="tx1"/>
          </a:solidFill>
          <a:latin typeface="Arial" pitchFamily="34" charset="0"/>
          <a:ea typeface="+mn-ea"/>
          <a:cs typeface="Arial" pitchFamily="34" charset="0"/>
        </a:defRPr>
      </a:lvl2pPr>
      <a:lvl3pPr marL="1523221" indent="-304651" algn="l" defTabSz="121858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2523" indent="-304651" algn="l" defTabSz="1218581"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4pPr>
      <a:lvl5pPr marL="2741803" indent="-304651" algn="l" defTabSz="1218581"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5pPr>
      <a:lvl6pPr marL="3351093" indent="-304651" algn="l" defTabSz="121858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384" indent="-304651" algn="l" defTabSz="121858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675" indent="-304651" algn="l" defTabSz="121858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966" indent="-304651" algn="l" defTabSz="121858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81" rtl="0" eaLnBrk="1" latinLnBrk="0" hangingPunct="1">
        <a:defRPr sz="2400" kern="1200">
          <a:solidFill>
            <a:schemeClr val="tx1"/>
          </a:solidFill>
          <a:latin typeface="+mn-lt"/>
          <a:ea typeface="+mn-ea"/>
          <a:cs typeface="+mn-cs"/>
        </a:defRPr>
      </a:lvl1pPr>
      <a:lvl2pPr marL="609291" algn="l" defTabSz="1218581" rtl="0" eaLnBrk="1" latinLnBrk="0" hangingPunct="1">
        <a:defRPr sz="2400" kern="1200">
          <a:solidFill>
            <a:schemeClr val="tx1"/>
          </a:solidFill>
          <a:latin typeface="+mn-lt"/>
          <a:ea typeface="+mn-ea"/>
          <a:cs typeface="+mn-cs"/>
        </a:defRPr>
      </a:lvl2pPr>
      <a:lvl3pPr marL="1218581" algn="l" defTabSz="1218581" rtl="0" eaLnBrk="1" latinLnBrk="0" hangingPunct="1">
        <a:defRPr sz="2400" kern="1200">
          <a:solidFill>
            <a:schemeClr val="tx1"/>
          </a:solidFill>
          <a:latin typeface="+mn-lt"/>
          <a:ea typeface="+mn-ea"/>
          <a:cs typeface="+mn-cs"/>
        </a:defRPr>
      </a:lvl3pPr>
      <a:lvl4pPr marL="1827872" algn="l" defTabSz="1218581" rtl="0" eaLnBrk="1" latinLnBrk="0" hangingPunct="1">
        <a:defRPr sz="2400" kern="1200">
          <a:solidFill>
            <a:schemeClr val="tx1"/>
          </a:solidFill>
          <a:latin typeface="+mn-lt"/>
          <a:ea typeface="+mn-ea"/>
          <a:cs typeface="+mn-cs"/>
        </a:defRPr>
      </a:lvl4pPr>
      <a:lvl5pPr marL="2437161" algn="l" defTabSz="1218581" rtl="0" eaLnBrk="1" latinLnBrk="0" hangingPunct="1">
        <a:defRPr sz="2400" kern="1200">
          <a:solidFill>
            <a:schemeClr val="tx1"/>
          </a:solidFill>
          <a:latin typeface="+mn-lt"/>
          <a:ea typeface="+mn-ea"/>
          <a:cs typeface="+mn-cs"/>
        </a:defRPr>
      </a:lvl5pPr>
      <a:lvl6pPr marL="3046445" algn="l" defTabSz="1218581" rtl="0" eaLnBrk="1" latinLnBrk="0" hangingPunct="1">
        <a:defRPr sz="2400" kern="1200">
          <a:solidFill>
            <a:schemeClr val="tx1"/>
          </a:solidFill>
          <a:latin typeface="+mn-lt"/>
          <a:ea typeface="+mn-ea"/>
          <a:cs typeface="+mn-cs"/>
        </a:defRPr>
      </a:lvl6pPr>
      <a:lvl7pPr marL="3655744" algn="l" defTabSz="1218581" rtl="0" eaLnBrk="1" latinLnBrk="0" hangingPunct="1">
        <a:defRPr sz="2400" kern="1200">
          <a:solidFill>
            <a:schemeClr val="tx1"/>
          </a:solidFill>
          <a:latin typeface="+mn-lt"/>
          <a:ea typeface="+mn-ea"/>
          <a:cs typeface="+mn-cs"/>
        </a:defRPr>
      </a:lvl7pPr>
      <a:lvl8pPr marL="4265029" algn="l" defTabSz="1218581" rtl="0" eaLnBrk="1" latinLnBrk="0" hangingPunct="1">
        <a:defRPr sz="2400" kern="1200">
          <a:solidFill>
            <a:schemeClr val="tx1"/>
          </a:solidFill>
          <a:latin typeface="+mn-lt"/>
          <a:ea typeface="+mn-ea"/>
          <a:cs typeface="+mn-cs"/>
        </a:defRPr>
      </a:lvl8pPr>
      <a:lvl9pPr marL="4874318" algn="l" defTabSz="121858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s://www.youtube.com/watch?v=aRD2ueUyTr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7310" r="596" b="8291"/>
          <a:stretch/>
        </p:blipFill>
        <p:spPr>
          <a:xfrm>
            <a:off x="0" y="-12193"/>
            <a:ext cx="12204192" cy="6876289"/>
          </a:xfrm>
          <a:prstGeom prst="rect">
            <a:avLst/>
          </a:prstGeom>
        </p:spPr>
      </p:pic>
      <p:sp>
        <p:nvSpPr>
          <p:cNvPr id="3" name="Rectangle 2"/>
          <p:cNvSpPr/>
          <p:nvPr/>
        </p:nvSpPr>
        <p:spPr>
          <a:xfrm>
            <a:off x="0" y="-18142"/>
            <a:ext cx="12206177" cy="6876142"/>
          </a:xfrm>
          <a:prstGeom prst="rect">
            <a:avLst/>
          </a:prstGeom>
          <a:solidFill>
            <a:srgbClr val="33302E">
              <a:alpha val="45000"/>
            </a:srgbClr>
          </a:solidFill>
          <a:ln w="19050" cap="flat" cmpd="sng" algn="ctr">
            <a:noFill/>
            <a:prstDash val="solid"/>
          </a:ln>
          <a:effectLst/>
        </p:spPr>
        <p:txBody>
          <a:bodyPr lIns="91424" tIns="45710" rIns="91424" bIns="457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E4DED8"/>
              </a:solidFill>
              <a:effectLst/>
              <a:uLnTx/>
              <a:uFillTx/>
              <a:latin typeface="Segoe UI"/>
              <a:ea typeface="+mn-ea"/>
              <a:cs typeface="+mn-cs"/>
            </a:endParaRPr>
          </a:p>
        </p:txBody>
      </p:sp>
      <p:grpSp>
        <p:nvGrpSpPr>
          <p:cNvPr id="4" name="Group 3"/>
          <p:cNvGrpSpPr/>
          <p:nvPr/>
        </p:nvGrpSpPr>
        <p:grpSpPr>
          <a:xfrm>
            <a:off x="804489" y="2121406"/>
            <a:ext cx="9451069" cy="3822197"/>
            <a:chOff x="804489" y="2121406"/>
            <a:chExt cx="9451069" cy="3822197"/>
          </a:xfrm>
        </p:grpSpPr>
        <p:sp>
          <p:nvSpPr>
            <p:cNvPr id="5" name="Title 12"/>
            <p:cNvSpPr txBox="1">
              <a:spLocks/>
            </p:cNvSpPr>
            <p:nvPr/>
          </p:nvSpPr>
          <p:spPr>
            <a:xfrm>
              <a:off x="1452661" y="3063686"/>
              <a:ext cx="8802897" cy="1039091"/>
            </a:xfrm>
            <a:prstGeom prst="rect">
              <a:avLst/>
            </a:prstGeom>
          </p:spPr>
          <p:txBody>
            <a:bodyPr anchor="ctr"/>
            <a:lstStyle>
              <a:lvl1pPr algn="l" defTabSz="914228" rtl="0" eaLnBrk="1" latinLnBrk="0" hangingPunct="1">
                <a:spcBef>
                  <a:spcPct val="0"/>
                </a:spcBef>
                <a:buNone/>
                <a:defRPr sz="7200" kern="1200">
                  <a:solidFill>
                    <a:srgbClr val="00A9CB"/>
                  </a:solidFill>
                  <a:latin typeface="+mj-lt"/>
                  <a:ea typeface="+mj-ea"/>
                  <a:cs typeface="+mj-cs"/>
                </a:defRPr>
              </a:lvl1pPr>
            </a:lstStyle>
            <a:p>
              <a:pPr algn="ctr">
                <a:spcBef>
                  <a:spcPct val="20000"/>
                </a:spcBef>
                <a:defRPr/>
              </a:pPr>
              <a:r>
                <a:rPr lang="hu-HU" sz="5400" spc="600" dirty="0" smtClean="0">
                  <a:solidFill>
                    <a:srgbClr val="FBFBFB"/>
                  </a:solidFill>
                  <a:latin typeface="Segoe UI"/>
                  <a:ea typeface="+mn-ea"/>
                  <a:cs typeface="+mn-cs"/>
                </a:rPr>
                <a:t>Felsőoktatás és a közösségi hálózatok</a:t>
              </a:r>
              <a:endParaRPr lang="en-US" sz="5400" spc="600" dirty="0">
                <a:solidFill>
                  <a:srgbClr val="FBFBFB"/>
                </a:solidFill>
                <a:latin typeface="Segoe UI"/>
                <a:ea typeface="+mn-ea"/>
                <a:cs typeface="+mn-cs"/>
              </a:endParaRPr>
            </a:p>
          </p:txBody>
        </p:sp>
        <p:sp>
          <p:nvSpPr>
            <p:cNvPr id="6" name="Text Placeholder 13"/>
            <p:cNvSpPr txBox="1">
              <a:spLocks/>
            </p:cNvSpPr>
            <p:nvPr/>
          </p:nvSpPr>
          <p:spPr>
            <a:xfrm>
              <a:off x="804489" y="2121406"/>
              <a:ext cx="4599002" cy="656365"/>
            </a:xfrm>
            <a:prstGeom prst="rect">
              <a:avLst/>
            </a:prstGeom>
            <a:noFill/>
          </p:spPr>
          <p:txBody>
            <a:bodyPr anchor="ctr"/>
            <a:lstStyle>
              <a:lvl1pPr marL="0" indent="0" algn="l" defTabSz="914228" rtl="0" eaLnBrk="1" latinLnBrk="0" hangingPunct="1">
                <a:spcBef>
                  <a:spcPct val="20000"/>
                </a:spcBef>
                <a:buFontTx/>
                <a:buNone/>
                <a:defRPr sz="3200" kern="1200">
                  <a:solidFill>
                    <a:schemeClr val="tx1"/>
                  </a:solidFill>
                  <a:latin typeface="+mn-lt"/>
                  <a:ea typeface="+mn-ea"/>
                  <a:cs typeface="+mn-cs"/>
                </a:defRPr>
              </a:lvl1pPr>
              <a:lvl2pPr marL="457114" indent="0" algn="l" defTabSz="914228" rtl="0" eaLnBrk="1" latinLnBrk="0" hangingPunct="1">
                <a:spcBef>
                  <a:spcPct val="20000"/>
                </a:spcBef>
                <a:buFontTx/>
                <a:buNone/>
                <a:defRPr sz="4400" b="1" u="sng" kern="1200" spc="400" baseline="0">
                  <a:solidFill>
                    <a:srgbClr val="EC5038"/>
                  </a:solidFill>
                  <a:latin typeface="+mn-lt"/>
                  <a:ea typeface="+mn-ea"/>
                  <a:cs typeface="+mn-cs"/>
                </a:defRPr>
              </a:lvl2pPr>
              <a:lvl3pPr marL="914228" indent="0" algn="l" defTabSz="914228" rtl="0" eaLnBrk="1" latinLnBrk="0" hangingPunct="1">
                <a:spcBef>
                  <a:spcPct val="20000"/>
                </a:spcBef>
                <a:buFontTx/>
                <a:buNone/>
                <a:defRPr sz="2000" b="1" i="1" kern="1200">
                  <a:solidFill>
                    <a:schemeClr val="tx2"/>
                  </a:solidFill>
                  <a:latin typeface="+mj-lt"/>
                  <a:ea typeface="+mn-ea"/>
                  <a:cs typeface="+mn-cs"/>
                </a:defRPr>
              </a:lvl3pPr>
              <a:lvl4pPr marL="1371342" indent="0" algn="l" defTabSz="914228" rtl="0" eaLnBrk="1" latinLnBrk="0" hangingPunct="1">
                <a:spcBef>
                  <a:spcPct val="20000"/>
                </a:spcBef>
                <a:buFontTx/>
                <a:buNone/>
                <a:defRPr sz="2000" b="1" i="1" kern="1200" spc="300">
                  <a:solidFill>
                    <a:schemeClr val="accent3"/>
                  </a:solidFill>
                  <a:latin typeface="+mn-lt"/>
                  <a:ea typeface="+mn-ea"/>
                  <a:cs typeface="+mn-cs"/>
                </a:defRPr>
              </a:lvl4pPr>
              <a:lvl5pPr marL="1828457" indent="0" algn="l" defTabSz="914228" rtl="0" eaLnBrk="1" latinLnBrk="0" hangingPunct="1">
                <a:spcBef>
                  <a:spcPct val="20000"/>
                </a:spcBef>
                <a:buFontTx/>
                <a:buNone/>
                <a:defRPr sz="1800" b="1" i="1" kern="1200">
                  <a:solidFill>
                    <a:schemeClr val="tx2"/>
                  </a:solidFill>
                  <a:latin typeface="Graphik Regular" panose="020B0503030202060203" pitchFamily="34" charset="0"/>
                  <a:ea typeface="+mn-ea"/>
                  <a:cs typeface="+mn-cs"/>
                </a:defRPr>
              </a:lvl5pPr>
              <a:lvl6pPr marL="2514127"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41"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56"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70" indent="-228558" algn="l" defTabSz="9142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228" rtl="0" eaLnBrk="1" fontAlgn="auto" latinLnBrk="0" hangingPunct="1">
                <a:lnSpc>
                  <a:spcPct val="100000"/>
                </a:lnSpc>
                <a:spcBef>
                  <a:spcPct val="20000"/>
                </a:spcBef>
                <a:spcAft>
                  <a:spcPts val="0"/>
                </a:spcAft>
                <a:buClrTx/>
                <a:buSzTx/>
                <a:buFontTx/>
                <a:buNone/>
                <a:tabLst/>
                <a:defRPr/>
              </a:pPr>
              <a:r>
                <a:rPr kumimoji="0" lang="hu-HU" sz="4800" b="0" i="0" u="none" strike="noStrike" kern="1200" cap="none" spc="600" normalizeH="0" baseline="0" noProof="0" dirty="0" smtClean="0">
                  <a:ln>
                    <a:noFill/>
                  </a:ln>
                  <a:solidFill>
                    <a:srgbClr val="FBFBFB"/>
                  </a:solidFill>
                  <a:effectLst/>
                  <a:uLnTx/>
                  <a:uFillTx/>
                  <a:latin typeface="Segoe UI"/>
                  <a:ea typeface="+mn-ea"/>
                  <a:cs typeface="+mn-cs"/>
                </a:rPr>
                <a:t>A </a:t>
              </a:r>
              <a:r>
                <a:rPr kumimoji="0" lang="en-US" sz="4800" b="0" i="0" u="none" strike="noStrike" kern="1200" cap="none" spc="600" normalizeH="0" baseline="0" noProof="0" dirty="0" smtClean="0">
                  <a:ln>
                    <a:noFill/>
                  </a:ln>
                  <a:solidFill>
                    <a:srgbClr val="FBFBFB"/>
                  </a:solidFill>
                  <a:effectLst/>
                  <a:uLnTx/>
                  <a:uFillTx/>
                  <a:latin typeface="Segoe UI"/>
                  <a:ea typeface="+mn-ea"/>
                  <a:cs typeface="+mn-cs"/>
                </a:rPr>
                <a:t>MODERN</a:t>
              </a:r>
              <a:endParaRPr kumimoji="0" lang="en-US" sz="3600" b="0" i="0" u="none" strike="noStrike" kern="1200" cap="none" spc="600" normalizeH="0" baseline="0" noProof="0" dirty="0">
                <a:ln>
                  <a:noFill/>
                </a:ln>
                <a:solidFill>
                  <a:srgbClr val="FBFBFB"/>
                </a:solidFill>
                <a:effectLst/>
                <a:uLnTx/>
                <a:uFillTx/>
                <a:latin typeface="Segoe UI"/>
                <a:ea typeface="+mn-ea"/>
                <a:cs typeface="+mn-cs"/>
              </a:endParaRPr>
            </a:p>
          </p:txBody>
        </p:sp>
        <p:grpSp>
          <p:nvGrpSpPr>
            <p:cNvPr id="7" name="Group 6"/>
            <p:cNvGrpSpPr/>
            <p:nvPr/>
          </p:nvGrpSpPr>
          <p:grpSpPr>
            <a:xfrm>
              <a:off x="5755054" y="5436976"/>
              <a:ext cx="4365129" cy="506627"/>
              <a:chOff x="5755054" y="5436976"/>
              <a:chExt cx="4365129" cy="506627"/>
            </a:xfrm>
          </p:grpSpPr>
          <p:sp>
            <p:nvSpPr>
              <p:cNvPr id="8" name="Rectangle 7"/>
              <p:cNvSpPr/>
              <p:nvPr/>
            </p:nvSpPr>
            <p:spPr>
              <a:xfrm>
                <a:off x="5755054" y="5436976"/>
                <a:ext cx="4167421" cy="506627"/>
              </a:xfrm>
              <a:prstGeom prst="rect">
                <a:avLst/>
              </a:prstGeom>
              <a:noFill/>
              <a:ln w="19050" cap="flat" cmpd="sng" algn="ctr">
                <a:solidFill>
                  <a:srgbClr val="FBFBFB"/>
                </a:solidFill>
                <a:prstDash val="solid"/>
              </a:ln>
              <a:effectLst/>
            </p:spPr>
            <p:txBody>
              <a:bodyPr lIns="91424" tIns="45710" rIns="91424" bIns="457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4DED8"/>
                  </a:solidFill>
                  <a:effectLst/>
                  <a:uLnTx/>
                  <a:uFillTx/>
                  <a:latin typeface="Segoe UI"/>
                  <a:ea typeface="+mn-ea"/>
                  <a:cs typeface="+mn-cs"/>
                </a:endParaRPr>
              </a:p>
            </p:txBody>
          </p:sp>
          <p:sp>
            <p:nvSpPr>
              <p:cNvPr id="9" name="Text Placeholder 13"/>
              <p:cNvSpPr txBox="1">
                <a:spLocks/>
              </p:cNvSpPr>
              <p:nvPr/>
            </p:nvSpPr>
            <p:spPr>
              <a:xfrm>
                <a:off x="5854110" y="5479782"/>
                <a:ext cx="4266073" cy="406534"/>
              </a:xfrm>
              <a:prstGeom prst="rect">
                <a:avLst/>
              </a:prstGeom>
              <a:noFill/>
            </p:spPr>
            <p:txBody>
              <a:bodyPr vert="horz" lIns="91424" tIns="45710" rIns="91424" bIns="45710" rtlCol="0" anchor="ctr">
                <a:noAutofit/>
              </a:bodyPr>
              <a:lstStyle>
                <a:lvl1pPr marL="0" indent="0" algn="ctr" defTabSz="914400" rtl="0" eaLnBrk="1" latinLnBrk="0" hangingPunct="1">
                  <a:lnSpc>
                    <a:spcPts val="2000"/>
                  </a:lnSpc>
                  <a:spcBef>
                    <a:spcPct val="20000"/>
                  </a:spcBef>
                  <a:buFontTx/>
                  <a:buNone/>
                  <a:defRPr sz="1600" b="1" kern="1200" spc="300">
                    <a:solidFill>
                      <a:schemeClr val="tx2"/>
                    </a:solidFill>
                    <a:latin typeface="+mn-lt"/>
                    <a:ea typeface="+mn-ea"/>
                    <a:cs typeface="+mn-cs"/>
                  </a:defRPr>
                </a:lvl1pPr>
                <a:lvl2pPr marL="457200" indent="0" algn="l" defTabSz="914400" rtl="0" eaLnBrk="1" latinLnBrk="0" hangingPunct="1">
                  <a:spcBef>
                    <a:spcPct val="20000"/>
                  </a:spcBef>
                  <a:buFontTx/>
                  <a:buNone/>
                  <a:defRPr sz="4400" b="1" u="sng" kern="1200" spc="400" baseline="0">
                    <a:solidFill>
                      <a:srgbClr val="EC5038"/>
                    </a:solidFill>
                    <a:latin typeface="+mn-lt"/>
                    <a:ea typeface="+mn-ea"/>
                    <a:cs typeface="+mn-cs"/>
                  </a:defRPr>
                </a:lvl2pPr>
                <a:lvl3pPr marL="914400" indent="0" algn="l" defTabSz="914400" rtl="0" eaLnBrk="1" latinLnBrk="0" hangingPunct="1">
                  <a:spcBef>
                    <a:spcPct val="20000"/>
                  </a:spcBef>
                  <a:buFontTx/>
                  <a:buNone/>
                  <a:defRPr sz="2000" b="1" i="1" kern="1200">
                    <a:solidFill>
                      <a:schemeClr val="tx2"/>
                    </a:solidFill>
                    <a:latin typeface="+mj-lt"/>
                    <a:ea typeface="+mn-ea"/>
                    <a:cs typeface="+mn-cs"/>
                  </a:defRPr>
                </a:lvl3pPr>
                <a:lvl4pPr marL="1371600" indent="0" algn="l" defTabSz="914400" rtl="0" eaLnBrk="1" latinLnBrk="0" hangingPunct="1">
                  <a:spcBef>
                    <a:spcPct val="20000"/>
                  </a:spcBef>
                  <a:buFontTx/>
                  <a:buNone/>
                  <a:defRPr sz="2000" b="1" i="1" kern="1200" spc="300">
                    <a:solidFill>
                      <a:schemeClr val="accent3"/>
                    </a:solidFill>
                    <a:latin typeface="+mn-lt"/>
                    <a:ea typeface="+mn-ea"/>
                    <a:cs typeface="+mn-cs"/>
                  </a:defRPr>
                </a:lvl4pPr>
                <a:lvl5pPr marL="1828800" indent="0" algn="l" defTabSz="914400" rtl="0" eaLnBrk="1" latinLnBrk="0" hangingPunct="1">
                  <a:spcBef>
                    <a:spcPct val="20000"/>
                  </a:spcBef>
                  <a:buFontTx/>
                  <a:buNone/>
                  <a:defRPr sz="1800" b="1" i="1" kern="1200">
                    <a:solidFill>
                      <a:schemeClr val="tx2"/>
                    </a:solidFill>
                    <a:latin typeface="Graphik Regular" panose="020B050303020206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ct val="20000"/>
                  </a:spcBef>
                  <a:spcAft>
                    <a:spcPts val="0"/>
                  </a:spcAft>
                  <a:buClrTx/>
                  <a:buSzTx/>
                  <a:buFontTx/>
                  <a:buNone/>
                  <a:tabLst/>
                  <a:defRPr/>
                </a:pPr>
                <a:r>
                  <a:rPr kumimoji="0" lang="hu-HU" sz="1100" b="1" i="0" u="none" strike="noStrike" kern="0" cap="none" spc="300" normalizeH="0" baseline="0" noProof="0" dirty="0" smtClean="0">
                    <a:ln>
                      <a:noFill/>
                    </a:ln>
                    <a:solidFill>
                      <a:srgbClr val="FBFBFB"/>
                    </a:solidFill>
                    <a:effectLst/>
                    <a:uLnTx/>
                    <a:uFillTx/>
                    <a:latin typeface="Segoe UI"/>
                    <a:ea typeface="+mn-ea"/>
                    <a:cs typeface="+mn-cs"/>
                  </a:rPr>
                  <a:t>Orbán Bence – Office PMM, Microsoft</a:t>
                </a:r>
              </a:p>
            </p:txBody>
          </p:sp>
        </p:grpSp>
      </p:grpSp>
    </p:spTree>
    <p:extLst>
      <p:ext uri="{BB962C8B-B14F-4D97-AF65-F5344CB8AC3E}">
        <p14:creationId xmlns:p14="http://schemas.microsoft.com/office/powerpoint/2010/main" val="16391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38175" y="676277"/>
            <a:ext cx="10562228" cy="5978410"/>
          </a:xfrm>
          <a:prstGeom prst="rect">
            <a:avLst/>
          </a:prstGeom>
        </p:spPr>
      </p:pic>
      <p:sp>
        <p:nvSpPr>
          <p:cNvPr id="4" name="Rounded Rectangular Callout 3"/>
          <p:cNvSpPr/>
          <p:nvPr/>
        </p:nvSpPr>
        <p:spPr>
          <a:xfrm>
            <a:off x="733425" y="1107702"/>
            <a:ext cx="2162174" cy="504825"/>
          </a:xfrm>
          <a:prstGeom prst="wedgeRoundRectCallout">
            <a:avLst>
              <a:gd name="adj1" fmla="val 63577"/>
              <a:gd name="adj2" fmla="val 2966"/>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t>A névre kattintással megtekinthetők az aktivitások</a:t>
            </a:r>
            <a:endParaRPr lang="hu-HU" sz="1050" dirty="0"/>
          </a:p>
        </p:txBody>
      </p:sp>
      <p:sp>
        <p:nvSpPr>
          <p:cNvPr id="6" name="Rounded Rectangular Callout 5"/>
          <p:cNvSpPr/>
          <p:nvPr/>
        </p:nvSpPr>
        <p:spPr>
          <a:xfrm>
            <a:off x="504825" y="88104"/>
            <a:ext cx="2162174" cy="504825"/>
          </a:xfrm>
          <a:prstGeom prst="wedgeRoundRectCallout">
            <a:avLst>
              <a:gd name="adj1" fmla="val 71065"/>
              <a:gd name="adj2" fmla="val 133156"/>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50" dirty="0" smtClean="0"/>
              <a:t>Kezdőlapra kattintással megtekinthetők a teljes hírfolyam</a:t>
            </a:r>
            <a:endParaRPr lang="hu-HU" sz="1050" dirty="0"/>
          </a:p>
        </p:txBody>
      </p:sp>
      <p:sp>
        <p:nvSpPr>
          <p:cNvPr id="7" name="Rounded Rectangular Callout 6"/>
          <p:cNvSpPr/>
          <p:nvPr/>
        </p:nvSpPr>
        <p:spPr>
          <a:xfrm>
            <a:off x="2771773" y="71433"/>
            <a:ext cx="2152651" cy="504825"/>
          </a:xfrm>
          <a:prstGeom prst="wedgeRoundRectCallout">
            <a:avLst>
              <a:gd name="adj1" fmla="val -71"/>
              <a:gd name="adj2" fmla="val 136929"/>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A bejövő üzenetekre kattintva láthatók a minket érintő bejegyzések</a:t>
            </a:r>
            <a:endParaRPr lang="hu-HU" sz="1000" dirty="0"/>
          </a:p>
        </p:txBody>
      </p:sp>
      <p:sp>
        <p:nvSpPr>
          <p:cNvPr id="8" name="Rounded Rectangular Callout 7"/>
          <p:cNvSpPr/>
          <p:nvPr/>
        </p:nvSpPr>
        <p:spPr>
          <a:xfrm>
            <a:off x="5186362" y="71433"/>
            <a:ext cx="1933575" cy="504825"/>
          </a:xfrm>
          <a:prstGeom prst="wedgeRoundRectCallout">
            <a:avLst>
              <a:gd name="adj1" fmla="val -68950"/>
              <a:gd name="adj2" fmla="val 146363"/>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A harangra kattintva az értesítéseinket tekinthetjük meg</a:t>
            </a:r>
            <a:endParaRPr lang="hu-HU" sz="1000" dirty="0"/>
          </a:p>
        </p:txBody>
      </p:sp>
      <p:sp>
        <p:nvSpPr>
          <p:cNvPr id="10" name="Rounded Rectangular Callout 9"/>
          <p:cNvSpPr/>
          <p:nvPr/>
        </p:nvSpPr>
        <p:spPr>
          <a:xfrm>
            <a:off x="7381875" y="71432"/>
            <a:ext cx="2852738" cy="504825"/>
          </a:xfrm>
          <a:prstGeom prst="wedgeRoundRectCallout">
            <a:avLst>
              <a:gd name="adj1" fmla="val -51708"/>
              <a:gd name="adj2" fmla="val 146363"/>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A keresőből a teljes </a:t>
            </a:r>
            <a:r>
              <a:rPr lang="hu-HU" sz="1000" dirty="0" err="1" smtClean="0"/>
              <a:t>Yammer-en</a:t>
            </a:r>
            <a:r>
              <a:rPr lang="hu-HU" sz="1000" dirty="0" smtClean="0"/>
              <a:t> kereshet, bejegyzésekre, fájlokra, csoportokra, emberekre…</a:t>
            </a:r>
            <a:endParaRPr lang="hu-HU" sz="1000" dirty="0"/>
          </a:p>
        </p:txBody>
      </p:sp>
      <p:sp>
        <p:nvSpPr>
          <p:cNvPr id="11" name="Rounded Rectangular Callout 10"/>
          <p:cNvSpPr/>
          <p:nvPr/>
        </p:nvSpPr>
        <p:spPr>
          <a:xfrm>
            <a:off x="9208294" y="1612527"/>
            <a:ext cx="2259806" cy="710697"/>
          </a:xfrm>
          <a:prstGeom prst="wedgeRoundRectCallout">
            <a:avLst>
              <a:gd name="adj1" fmla="val -92103"/>
              <a:gd name="adj2" fmla="val -110125"/>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Egy kattintással meghívhatja kollégáit a Yammer vállalati hálózatba (jogosultság esetén)</a:t>
            </a:r>
            <a:endParaRPr lang="hu-HU" sz="1000" dirty="0"/>
          </a:p>
        </p:txBody>
      </p:sp>
      <p:sp>
        <p:nvSpPr>
          <p:cNvPr id="12" name="Rounded Rectangular Callout 11"/>
          <p:cNvSpPr/>
          <p:nvPr/>
        </p:nvSpPr>
        <p:spPr>
          <a:xfrm>
            <a:off x="9268518" y="638842"/>
            <a:ext cx="2199582" cy="687513"/>
          </a:xfrm>
          <a:prstGeom prst="wedgeRoundRectCallout">
            <a:avLst>
              <a:gd name="adj1" fmla="val -74941"/>
              <a:gd name="adj2" fmla="val 16675"/>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Kattintson további lehetőségekért (profil beállítások, aktivitások teljes listája)</a:t>
            </a:r>
            <a:endParaRPr lang="hu-HU" sz="1000" dirty="0"/>
          </a:p>
        </p:txBody>
      </p:sp>
      <p:sp>
        <p:nvSpPr>
          <p:cNvPr id="13" name="Rounded Rectangular Callout 12"/>
          <p:cNvSpPr/>
          <p:nvPr/>
        </p:nvSpPr>
        <p:spPr>
          <a:xfrm>
            <a:off x="8832403" y="2489576"/>
            <a:ext cx="1535906" cy="504825"/>
          </a:xfrm>
          <a:prstGeom prst="wedgeRoundRectCallout">
            <a:avLst>
              <a:gd name="adj1" fmla="val -68004"/>
              <a:gd name="adj2" fmla="val -153637"/>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Hívjon meg a csoportba további tagokat</a:t>
            </a:r>
            <a:endParaRPr lang="hu-HU" sz="1000" dirty="0"/>
          </a:p>
        </p:txBody>
      </p:sp>
      <p:sp>
        <p:nvSpPr>
          <p:cNvPr id="14" name="Rounded Rectangle 13"/>
          <p:cNvSpPr/>
          <p:nvPr/>
        </p:nvSpPr>
        <p:spPr>
          <a:xfrm>
            <a:off x="4276725" y="1326355"/>
            <a:ext cx="2843212" cy="996869"/>
          </a:xfrm>
          <a:prstGeom prst="roundRect">
            <a:avLst>
              <a:gd name="adj" fmla="val 10934"/>
            </a:avLst>
          </a:prstGeom>
          <a:noFill/>
          <a:ln w="28575">
            <a:solidFill>
              <a:srgbClr val="009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Rounded Rectangular Callout 14"/>
          <p:cNvSpPr/>
          <p:nvPr/>
        </p:nvSpPr>
        <p:spPr>
          <a:xfrm>
            <a:off x="7284286" y="1326355"/>
            <a:ext cx="909941" cy="373103"/>
          </a:xfrm>
          <a:prstGeom prst="wedgeRoundRectCallout">
            <a:avLst>
              <a:gd name="adj1" fmla="val -67107"/>
              <a:gd name="adj2" fmla="val 64125"/>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Csoport információk</a:t>
            </a:r>
            <a:endParaRPr lang="hu-HU" sz="1000" dirty="0"/>
          </a:p>
        </p:txBody>
      </p:sp>
      <p:sp>
        <p:nvSpPr>
          <p:cNvPr id="16" name="Rounded Rectangle 15"/>
          <p:cNvSpPr/>
          <p:nvPr/>
        </p:nvSpPr>
        <p:spPr>
          <a:xfrm>
            <a:off x="4276725" y="2360659"/>
            <a:ext cx="2843212" cy="612643"/>
          </a:xfrm>
          <a:prstGeom prst="roundRect">
            <a:avLst>
              <a:gd name="adj" fmla="val 10934"/>
            </a:avLst>
          </a:prstGeom>
          <a:noFill/>
          <a:ln w="28575">
            <a:solidFill>
              <a:srgbClr val="009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ounded Rectangular Callout 16"/>
          <p:cNvSpPr/>
          <p:nvPr/>
        </p:nvSpPr>
        <p:spPr>
          <a:xfrm>
            <a:off x="1592581" y="3741916"/>
            <a:ext cx="2416448" cy="796549"/>
          </a:xfrm>
          <a:prstGeom prst="wedgeRoundRectCallout">
            <a:avLst>
              <a:gd name="adj1" fmla="val 61098"/>
              <a:gd name="adj2" fmla="val -158791"/>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Osszon meg információt, képet, dicséretet, dokumentumot, vagy indítson egy szavazást egy kattintással</a:t>
            </a:r>
            <a:endParaRPr lang="hu-HU" sz="1000" dirty="0"/>
          </a:p>
        </p:txBody>
      </p:sp>
      <p:sp>
        <p:nvSpPr>
          <p:cNvPr id="18" name="Rounded Rectangle 17"/>
          <p:cNvSpPr/>
          <p:nvPr/>
        </p:nvSpPr>
        <p:spPr>
          <a:xfrm>
            <a:off x="4276725" y="2976853"/>
            <a:ext cx="2843212" cy="2052347"/>
          </a:xfrm>
          <a:prstGeom prst="roundRect">
            <a:avLst>
              <a:gd name="adj" fmla="val 4437"/>
            </a:avLst>
          </a:prstGeom>
          <a:noFill/>
          <a:ln w="28575">
            <a:solidFill>
              <a:srgbClr val="009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Rounded Rectangular Callout 18"/>
          <p:cNvSpPr/>
          <p:nvPr/>
        </p:nvSpPr>
        <p:spPr>
          <a:xfrm>
            <a:off x="7332863" y="5584153"/>
            <a:ext cx="2118490" cy="769140"/>
          </a:xfrm>
          <a:prstGeom prst="wedgeRoundRectCallout">
            <a:avLst>
              <a:gd name="adj1" fmla="val -134547"/>
              <a:gd name="adj2" fmla="val -168251"/>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Tekintse meg a csoporton belüli bejegyzéseket, megosztásokat. Követhet beszélgetéseket, témákat, dokumentumokat és embereket</a:t>
            </a:r>
            <a:endParaRPr lang="hu-HU" sz="1000" dirty="0"/>
          </a:p>
        </p:txBody>
      </p:sp>
      <p:sp>
        <p:nvSpPr>
          <p:cNvPr id="20" name="Rounded Rectangular Callout 19"/>
          <p:cNvSpPr/>
          <p:nvPr/>
        </p:nvSpPr>
        <p:spPr>
          <a:xfrm>
            <a:off x="8832403" y="3382252"/>
            <a:ext cx="1535906" cy="504825"/>
          </a:xfrm>
          <a:prstGeom prst="wedgeRoundRectCallout">
            <a:avLst>
              <a:gd name="adj1" fmla="val 62973"/>
              <a:gd name="adj2" fmla="val 222212"/>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Kezdeményezhet csevegést a Yammer felületéről</a:t>
            </a:r>
            <a:endParaRPr lang="hu-HU" sz="1000" dirty="0"/>
          </a:p>
        </p:txBody>
      </p:sp>
      <p:sp>
        <p:nvSpPr>
          <p:cNvPr id="21" name="Rounded Rectangular Callout 20"/>
          <p:cNvSpPr/>
          <p:nvPr/>
        </p:nvSpPr>
        <p:spPr>
          <a:xfrm>
            <a:off x="733425" y="1708951"/>
            <a:ext cx="2162174" cy="881849"/>
          </a:xfrm>
          <a:prstGeom prst="wedgeRoundRectCallout">
            <a:avLst>
              <a:gd name="adj1" fmla="val 63196"/>
              <a:gd name="adj2" fmla="val -30002"/>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Láthatja azokat a csoportokat, melyekhez csatlakozott, itt értesülhet arról is, hogy melyik csoportban hány olvasatlan bejegyzés keletkezett</a:t>
            </a:r>
            <a:endParaRPr lang="hu-HU" sz="1000" dirty="0"/>
          </a:p>
        </p:txBody>
      </p:sp>
      <p:sp>
        <p:nvSpPr>
          <p:cNvPr id="22" name="Rounded Rectangular Callout 21"/>
          <p:cNvSpPr/>
          <p:nvPr/>
        </p:nvSpPr>
        <p:spPr>
          <a:xfrm>
            <a:off x="733425" y="2723614"/>
            <a:ext cx="2162174" cy="796549"/>
          </a:xfrm>
          <a:prstGeom prst="wedgeRoundRectCallout">
            <a:avLst>
              <a:gd name="adj1" fmla="val 60376"/>
              <a:gd name="adj2" fmla="val -34784"/>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Létrehozhat csoportokat, ahová meghívhatja kollégáit és azonnal rendelkezésre áll a felület a csoportmunkára</a:t>
            </a:r>
            <a:endParaRPr lang="hu-HU" sz="1000" dirty="0"/>
          </a:p>
        </p:txBody>
      </p:sp>
      <p:sp>
        <p:nvSpPr>
          <p:cNvPr id="23" name="Rounded Rectangular Callout 22"/>
          <p:cNvSpPr/>
          <p:nvPr/>
        </p:nvSpPr>
        <p:spPr>
          <a:xfrm>
            <a:off x="733425" y="4694674"/>
            <a:ext cx="2038348" cy="796549"/>
          </a:xfrm>
          <a:prstGeom prst="wedgeRoundRectCallout">
            <a:avLst>
              <a:gd name="adj1" fmla="val 66394"/>
              <a:gd name="adj2" fmla="val -8600"/>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Láthatja azokat a hálózatokat, melyekhez csatlakozott, illetve itt válthat az egyes hálózatok között</a:t>
            </a:r>
            <a:endParaRPr lang="hu-HU" sz="1000" dirty="0"/>
          </a:p>
        </p:txBody>
      </p:sp>
      <p:sp>
        <p:nvSpPr>
          <p:cNvPr id="24" name="Rounded Rectangular Callout 23"/>
          <p:cNvSpPr/>
          <p:nvPr/>
        </p:nvSpPr>
        <p:spPr>
          <a:xfrm>
            <a:off x="4564639" y="5332693"/>
            <a:ext cx="2038348" cy="796549"/>
          </a:xfrm>
          <a:prstGeom prst="wedgeRoundRectCallout">
            <a:avLst>
              <a:gd name="adj1" fmla="val -80522"/>
              <a:gd name="adj2" fmla="val 9575"/>
              <a:gd name="adj3" fmla="val 16667"/>
            </a:avLst>
          </a:prstGeom>
          <a:solidFill>
            <a:srgbClr val="0092B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t>Rendszergazdaként további adminisztrációs és beállítási lehetőségek </a:t>
            </a:r>
            <a:r>
              <a:rPr lang="hu-HU" sz="1000" smtClean="0"/>
              <a:t>állnak rendelkezésre</a:t>
            </a:r>
            <a:endParaRPr lang="hu-HU" sz="1000" dirty="0"/>
          </a:p>
        </p:txBody>
      </p:sp>
    </p:spTree>
    <p:extLst>
      <p:ext uri="{BB962C8B-B14F-4D97-AF65-F5344CB8AC3E}">
        <p14:creationId xmlns:p14="http://schemas.microsoft.com/office/powerpoint/2010/main" val="46406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pSp>
        <p:nvGrpSpPr>
          <p:cNvPr id="4" name="Group 3"/>
          <p:cNvGrpSpPr/>
          <p:nvPr/>
        </p:nvGrpSpPr>
        <p:grpSpPr>
          <a:xfrm>
            <a:off x="3913283" y="1369855"/>
            <a:ext cx="8850217" cy="4980428"/>
            <a:chOff x="2582779" y="2683280"/>
            <a:chExt cx="6611894" cy="3720292"/>
          </a:xfrm>
        </p:grpSpPr>
        <p:grpSp>
          <p:nvGrpSpPr>
            <p:cNvPr id="19" name="Group 18"/>
            <p:cNvGrpSpPr/>
            <p:nvPr/>
          </p:nvGrpSpPr>
          <p:grpSpPr>
            <a:xfrm>
              <a:off x="2582779" y="2683280"/>
              <a:ext cx="6611894" cy="3720292"/>
              <a:chOff x="7514073" y="1300563"/>
              <a:chExt cx="7179405" cy="4039612"/>
            </a:xfrm>
          </p:grpSpPr>
          <p:pic>
            <p:nvPicPr>
              <p:cNvPr id="22" name="Picture 2" descr="C:\Users\v-angep\Dropbox\ZumTeam\Team_Resources\Design Resources\Product_renders\SUR_Pro3_Type_Front_Cy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4073" y="1300563"/>
                <a:ext cx="7179405" cy="4039612"/>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09099" y="1854200"/>
                <a:ext cx="3602053" cy="1847850"/>
              </a:xfrm>
              <a:prstGeom prst="trapezoid">
                <a:avLst>
                  <a:gd name="adj" fmla="val 4184"/>
                </a:avLst>
              </a:prstGeom>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02749" y="2197100"/>
                <a:ext cx="3602053" cy="1847850"/>
              </a:xfrm>
              <a:prstGeom prst="trapezoid">
                <a:avLst>
                  <a:gd name="adj" fmla="val 4184"/>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385300" y="2149476"/>
                <a:ext cx="3473450" cy="333374"/>
              </a:xfrm>
              <a:prstGeom prst="trapezoid">
                <a:avLst>
                  <a:gd name="adj" fmla="val 4184"/>
                </a:avLst>
              </a:prstGeom>
            </p:spPr>
          </p:pic>
        </p:grpSp>
        <p:grpSp>
          <p:nvGrpSpPr>
            <p:cNvPr id="31" name="Group 30"/>
            <p:cNvGrpSpPr/>
            <p:nvPr/>
          </p:nvGrpSpPr>
          <p:grpSpPr>
            <a:xfrm>
              <a:off x="7654405" y="4287794"/>
              <a:ext cx="977621" cy="1786345"/>
              <a:chOff x="8171585" y="4042188"/>
              <a:chExt cx="1283776" cy="2345762"/>
            </a:xfrm>
          </p:grpSpPr>
          <p:pic>
            <p:nvPicPr>
              <p:cNvPr id="33" name="Picture 2" descr="C:\Users\v-angep\Dropbox\ZumTeam\Windows\Shelby Englund\WPC 2014\Art\Nokia_pho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1585" y="4042188"/>
                <a:ext cx="1283776" cy="2345762"/>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2264"/>
              <a:stretch/>
            </p:blipFill>
            <p:spPr bwMode="auto">
              <a:xfrm>
                <a:off x="8334375" y="4378427"/>
                <a:ext cx="942975" cy="16080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grpSp>
        <p:pic>
          <p:nvPicPr>
            <p:cNvPr id="36" name="Picture 3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72401" y="4543427"/>
              <a:ext cx="723899" cy="1233486"/>
            </a:xfrm>
            <a:prstGeom prst="rect">
              <a:avLst/>
            </a:prstGeom>
          </p:spPr>
        </p:pic>
      </p:grpSp>
      <p:sp>
        <p:nvSpPr>
          <p:cNvPr id="32" name="TextBox 31"/>
          <p:cNvSpPr txBox="1"/>
          <p:nvPr/>
        </p:nvSpPr>
        <p:spPr>
          <a:xfrm>
            <a:off x="0" y="2474951"/>
            <a:ext cx="5215467" cy="738629"/>
          </a:xfrm>
          <a:prstGeom prst="rect">
            <a:avLst/>
          </a:prstGeom>
          <a:solidFill>
            <a:schemeClr val="accent1">
              <a:alpha val="92941"/>
            </a:schemeClr>
          </a:solidFill>
        </p:spPr>
        <p:txBody>
          <a:bodyPr wrap="square" lIns="182880" tIns="91423" rIns="91423" bIns="91423" rtlCol="0">
            <a:spAutoFit/>
          </a:bodyPr>
          <a:lstStyle/>
          <a:p>
            <a:pPr algn="ctr" defTabSz="1218753"/>
            <a:r>
              <a:rPr lang="hu-HU" dirty="0" smtClean="0">
                <a:solidFill>
                  <a:srgbClr val="33302E"/>
                </a:solidFill>
              </a:rPr>
              <a:t>Machine Learning alapú kereső algoritmus (Office Graph), teljes Office 365 integrációval</a:t>
            </a:r>
            <a:endParaRPr lang="en-US" dirty="0">
              <a:solidFill>
                <a:srgbClr val="33302E"/>
              </a:solidFill>
            </a:endParaRPr>
          </a:p>
        </p:txBody>
      </p:sp>
      <p:sp>
        <p:nvSpPr>
          <p:cNvPr id="35" name="TextBox 34"/>
          <p:cNvSpPr txBox="1"/>
          <p:nvPr/>
        </p:nvSpPr>
        <p:spPr>
          <a:xfrm>
            <a:off x="-6219" y="3444412"/>
            <a:ext cx="5221686" cy="1015628"/>
          </a:xfrm>
          <a:prstGeom prst="rect">
            <a:avLst/>
          </a:prstGeom>
          <a:solidFill>
            <a:schemeClr val="accent1">
              <a:alpha val="92941"/>
            </a:schemeClr>
          </a:solidFill>
        </p:spPr>
        <p:txBody>
          <a:bodyPr wrap="square" lIns="182880" tIns="91423" rIns="91423" bIns="91423" rtlCol="0">
            <a:spAutoFit/>
          </a:bodyPr>
          <a:lstStyle/>
          <a:p>
            <a:pPr algn="ctr" defTabSz="1218753"/>
            <a:r>
              <a:rPr lang="hu-HU" dirty="0" smtClean="0">
                <a:solidFill>
                  <a:srgbClr val="33302E"/>
                </a:solidFill>
              </a:rPr>
              <a:t>Intelligens kapcsolati háló a felhasználók, dokumentumok, szolgáltatások (így a Yammer is) között</a:t>
            </a:r>
            <a:endParaRPr lang="en-US" dirty="0">
              <a:solidFill>
                <a:srgbClr val="33302E"/>
              </a:solidFill>
            </a:endParaRPr>
          </a:p>
        </p:txBody>
      </p:sp>
      <p:sp>
        <p:nvSpPr>
          <p:cNvPr id="25" name="TextBox 24"/>
          <p:cNvSpPr txBox="1"/>
          <p:nvPr/>
        </p:nvSpPr>
        <p:spPr>
          <a:xfrm>
            <a:off x="0" y="4724815"/>
            <a:ext cx="5234605" cy="738629"/>
          </a:xfrm>
          <a:prstGeom prst="rect">
            <a:avLst/>
          </a:prstGeom>
          <a:solidFill>
            <a:schemeClr val="accent1">
              <a:alpha val="92941"/>
            </a:schemeClr>
          </a:solidFill>
        </p:spPr>
        <p:txBody>
          <a:bodyPr wrap="square" lIns="182880" tIns="91423" rIns="91423" bIns="91423" rtlCol="0">
            <a:spAutoFit/>
          </a:bodyPr>
          <a:lstStyle/>
          <a:p>
            <a:pPr algn="ctr" defTabSz="1218753"/>
            <a:r>
              <a:rPr lang="hu-HU" dirty="0" smtClean="0">
                <a:solidFill>
                  <a:srgbClr val="33302E"/>
                </a:solidFill>
              </a:rPr>
              <a:t>Multiplatform szolgáltatás – Windows, Mac, iOS, Android</a:t>
            </a:r>
            <a:endParaRPr lang="en-US" dirty="0">
              <a:solidFill>
                <a:srgbClr val="33302E"/>
              </a:solidFill>
            </a:endParaRPr>
          </a:p>
        </p:txBody>
      </p:sp>
      <p:sp>
        <p:nvSpPr>
          <p:cNvPr id="20" name="Title 1"/>
          <p:cNvSpPr txBox="1">
            <a:spLocks/>
          </p:cNvSpPr>
          <p:nvPr/>
        </p:nvSpPr>
        <p:spPr>
          <a:xfrm>
            <a:off x="18145" y="1609380"/>
            <a:ext cx="5197322" cy="633507"/>
          </a:xfrm>
          <a:prstGeom prst="rect">
            <a:avLst/>
          </a:prstGeom>
          <a:solidFill>
            <a:schemeClr val="accent5"/>
          </a:solidFill>
          <a:effectLst/>
        </p:spPr>
        <p:txBody>
          <a:bodyPr wrap="square" lIns="91424" tIns="91440" rIns="91424" bIns="91440" anchor="ctr">
            <a:spAutoFit/>
          </a:bodyPr>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nSpc>
                <a:spcPts val="3500"/>
              </a:lnSpc>
            </a:pPr>
            <a:r>
              <a:rPr lang="en-US" i="0" kern="900" dirty="0" smtClean="0">
                <a:solidFill>
                  <a:srgbClr val="FBFBFB"/>
                </a:solidFill>
              </a:rPr>
              <a:t>DELVE</a:t>
            </a:r>
            <a:endParaRPr lang="en-US" i="0" kern="900" dirty="0">
              <a:solidFill>
                <a:srgbClr val="FBFBFB"/>
              </a:solidFill>
            </a:endParaRPr>
          </a:p>
        </p:txBody>
      </p:sp>
    </p:spTree>
    <p:extLst>
      <p:ext uri="{BB962C8B-B14F-4D97-AF65-F5344CB8AC3E}">
        <p14:creationId xmlns:p14="http://schemas.microsoft.com/office/powerpoint/2010/main" val="2277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8" name="Group 7"/>
          <p:cNvGrpSpPr/>
          <p:nvPr/>
        </p:nvGrpSpPr>
        <p:grpSpPr>
          <a:xfrm>
            <a:off x="4131896" y="2706416"/>
            <a:ext cx="3928207" cy="1445171"/>
            <a:chOff x="1294423" y="47169"/>
            <a:chExt cx="6388620" cy="235001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91840" y="47169"/>
              <a:ext cx="4391203" cy="2350013"/>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94423" y="47169"/>
              <a:ext cx="1912074" cy="2350013"/>
            </a:xfrm>
            <a:prstGeom prst="rect">
              <a:avLst/>
            </a:prstGeom>
          </p:spPr>
        </p:pic>
      </p:grpSp>
    </p:spTree>
    <p:extLst>
      <p:ext uri="{BB962C8B-B14F-4D97-AF65-F5344CB8AC3E}">
        <p14:creationId xmlns:p14="http://schemas.microsoft.com/office/powerpoint/2010/main" val="318060942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junyo\Desktop\Dropbox\ZumTeam\Team_Resources\Design Resources\Photos\Brand Photos\Office Brand - No_exp\OFF 14\OFF14_Austin_Tal_Alejandro_BrittanyA_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53" y="0"/>
            <a:ext cx="12187096"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165007" y="2159702"/>
            <a:ext cx="5219793" cy="2366532"/>
            <a:chOff x="165007" y="2159702"/>
            <a:chExt cx="5219793" cy="2366532"/>
          </a:xfrm>
        </p:grpSpPr>
        <p:sp>
          <p:nvSpPr>
            <p:cNvPr id="13" name="TextBox 12"/>
            <p:cNvSpPr txBox="1"/>
            <p:nvPr/>
          </p:nvSpPr>
          <p:spPr>
            <a:xfrm>
              <a:off x="168708" y="2931744"/>
              <a:ext cx="5216092" cy="401009"/>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Mindig</a:t>
              </a:r>
              <a:r>
                <a:rPr lang="en-US" sz="1800" dirty="0" smtClean="0">
                  <a:solidFill>
                    <a:srgbClr val="33302E"/>
                  </a:solidFill>
                </a:rPr>
                <a:t> </a:t>
              </a:r>
              <a:r>
                <a:rPr lang="en-US" sz="1800" dirty="0" err="1" smtClean="0">
                  <a:solidFill>
                    <a:srgbClr val="33302E"/>
                  </a:solidFill>
                </a:rPr>
                <a:t>mobil</a:t>
              </a:r>
              <a:r>
                <a:rPr lang="en-US" sz="1800" dirty="0" smtClean="0">
                  <a:solidFill>
                    <a:srgbClr val="33302E"/>
                  </a:solidFill>
                </a:rPr>
                <a:t>, </a:t>
              </a:r>
              <a:r>
                <a:rPr lang="hu-HU" sz="1800" dirty="0" smtClean="0">
                  <a:solidFill>
                    <a:srgbClr val="33302E"/>
                  </a:solidFill>
                </a:rPr>
                <a:t>mindig</a:t>
              </a:r>
              <a:r>
                <a:rPr lang="en-US" sz="1800" dirty="0" smtClean="0">
                  <a:solidFill>
                    <a:srgbClr val="33302E"/>
                  </a:solidFill>
                </a:rPr>
                <a:t> </a:t>
              </a:r>
              <a:r>
                <a:rPr lang="hu-HU" sz="1800" dirty="0" smtClean="0">
                  <a:solidFill>
                    <a:srgbClr val="33302E"/>
                  </a:solidFill>
                </a:rPr>
                <a:t>mozgásban van</a:t>
              </a:r>
              <a:endParaRPr lang="en-US" sz="1800" dirty="0">
                <a:solidFill>
                  <a:srgbClr val="33302E"/>
                </a:solidFill>
              </a:endParaRPr>
            </a:p>
          </p:txBody>
        </p:sp>
        <p:sp>
          <p:nvSpPr>
            <p:cNvPr id="14" name="TextBox 13"/>
            <p:cNvSpPr txBox="1"/>
            <p:nvPr/>
          </p:nvSpPr>
          <p:spPr>
            <a:xfrm>
              <a:off x="169334" y="3535994"/>
              <a:ext cx="5198534" cy="398041"/>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Csapatban dolgozik és kommunikál</a:t>
              </a:r>
              <a:endParaRPr lang="en-US" sz="1800" dirty="0">
                <a:solidFill>
                  <a:srgbClr val="33302E"/>
                </a:solidFill>
              </a:endParaRPr>
            </a:p>
          </p:txBody>
        </p:sp>
        <p:sp>
          <p:nvSpPr>
            <p:cNvPr id="15" name="TextBox 14"/>
            <p:cNvSpPr txBox="1"/>
            <p:nvPr/>
          </p:nvSpPr>
          <p:spPr>
            <a:xfrm>
              <a:off x="165007" y="4118852"/>
              <a:ext cx="5185926" cy="407382"/>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Közösségi hálózatokon nőtt fel</a:t>
              </a:r>
              <a:endParaRPr lang="en-US" sz="1800" dirty="0">
                <a:solidFill>
                  <a:srgbClr val="33302E"/>
                </a:solidFill>
              </a:endParaRPr>
            </a:p>
          </p:txBody>
        </p:sp>
        <p:sp>
          <p:nvSpPr>
            <p:cNvPr id="12" name="Rectangle 11"/>
            <p:cNvSpPr/>
            <p:nvPr/>
          </p:nvSpPr>
          <p:spPr>
            <a:xfrm>
              <a:off x="170544" y="2159702"/>
              <a:ext cx="5197323" cy="571775"/>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DED8"/>
                </a:solidFill>
              </a:endParaRPr>
            </a:p>
          </p:txBody>
        </p:sp>
        <p:sp>
          <p:nvSpPr>
            <p:cNvPr id="16" name="Title 1"/>
            <p:cNvSpPr txBox="1">
              <a:spLocks/>
            </p:cNvSpPr>
            <p:nvPr/>
          </p:nvSpPr>
          <p:spPr>
            <a:xfrm>
              <a:off x="220498" y="2232032"/>
              <a:ext cx="5164302" cy="464602"/>
            </a:xfrm>
            <a:prstGeom prst="rect">
              <a:avLst/>
            </a:prstGeom>
            <a:effectLst/>
          </p:spPr>
          <p:txBody>
            <a:bodyPr lIns="91424" tIns="45710" rIns="91424" bIns="45710" anchor="ctr"/>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nSpc>
                  <a:spcPts val="3500"/>
                </a:lnSpc>
              </a:pPr>
              <a:r>
                <a:rPr lang="hu-HU" i="0" kern="900" dirty="0" smtClean="0">
                  <a:solidFill>
                    <a:srgbClr val="FBFBFB"/>
                  </a:solidFill>
                </a:rPr>
                <a:t>A</a:t>
              </a:r>
              <a:r>
                <a:rPr lang="en-US" i="0" kern="900" dirty="0" smtClean="0">
                  <a:solidFill>
                    <a:srgbClr val="FBFBFB"/>
                  </a:solidFill>
                </a:rPr>
                <a:t> </a:t>
              </a:r>
              <a:r>
                <a:rPr lang="en-US" i="0" kern="900" dirty="0" smtClean="0">
                  <a:solidFill>
                    <a:srgbClr val="FBFBFB"/>
                  </a:solidFill>
                </a:rPr>
                <a:t>MODERN </a:t>
              </a:r>
              <a:r>
                <a:rPr lang="hu-HU" i="0" kern="900" dirty="0" smtClean="0">
                  <a:solidFill>
                    <a:srgbClr val="FBFBFB"/>
                  </a:solidFill>
                </a:rPr>
                <a:t>DIÁK</a:t>
              </a:r>
              <a:endParaRPr lang="en-US" i="0" kern="900" dirty="0">
                <a:solidFill>
                  <a:srgbClr val="FBFBFB"/>
                </a:solidFill>
              </a:endParaRPr>
            </a:p>
          </p:txBody>
        </p:sp>
      </p:grpSp>
      <p:sp>
        <p:nvSpPr>
          <p:cNvPr id="9" name="TextBox 8"/>
          <p:cNvSpPr txBox="1"/>
          <p:nvPr/>
        </p:nvSpPr>
        <p:spPr>
          <a:xfrm>
            <a:off x="149924" y="4728161"/>
            <a:ext cx="5216092" cy="401009"/>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Több eszköze van (okostelefon, tablet, laptop)</a:t>
            </a:r>
            <a:endParaRPr lang="en-US" sz="1800" dirty="0">
              <a:solidFill>
                <a:srgbClr val="33302E"/>
              </a:solidFill>
            </a:endParaRPr>
          </a:p>
        </p:txBody>
      </p:sp>
      <p:sp>
        <p:nvSpPr>
          <p:cNvPr id="10" name="TextBox 9"/>
          <p:cNvSpPr txBox="1"/>
          <p:nvPr/>
        </p:nvSpPr>
        <p:spPr>
          <a:xfrm>
            <a:off x="149924" y="5389974"/>
            <a:ext cx="5216092" cy="401009"/>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Készség szinten használja a technológiát</a:t>
            </a:r>
            <a:endParaRPr lang="en-US" sz="1800" dirty="0">
              <a:solidFill>
                <a:srgbClr val="33302E"/>
              </a:solidFill>
            </a:endParaRPr>
          </a:p>
        </p:txBody>
      </p:sp>
    </p:spTree>
    <p:extLst>
      <p:ext uri="{BB962C8B-B14F-4D97-AF65-F5344CB8AC3E}">
        <p14:creationId xmlns:p14="http://schemas.microsoft.com/office/powerpoint/2010/main" val="4283978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t="11108" r="1772" b="3327"/>
          <a:stretch/>
        </p:blipFill>
        <p:spPr>
          <a:xfrm>
            <a:off x="-1" y="0"/>
            <a:ext cx="12198485" cy="6858000"/>
          </a:xfrm>
          <a:prstGeom prst="rect">
            <a:avLst/>
          </a:prstGeom>
        </p:spPr>
      </p:pic>
      <p:sp>
        <p:nvSpPr>
          <p:cNvPr id="25" name="TextBox 24"/>
          <p:cNvSpPr txBox="1"/>
          <p:nvPr/>
        </p:nvSpPr>
        <p:spPr>
          <a:xfrm>
            <a:off x="616215" y="3187551"/>
            <a:ext cx="5216092" cy="576404"/>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Információ gyűjtés és megosztás</a:t>
            </a:r>
            <a:endParaRPr lang="en-US" sz="1800" dirty="0">
              <a:solidFill>
                <a:srgbClr val="33302E"/>
              </a:solidFill>
            </a:endParaRPr>
          </a:p>
        </p:txBody>
      </p:sp>
      <p:sp>
        <p:nvSpPr>
          <p:cNvPr id="26" name="TextBox 25"/>
          <p:cNvSpPr txBox="1"/>
          <p:nvPr/>
        </p:nvSpPr>
        <p:spPr>
          <a:xfrm>
            <a:off x="624994" y="3989512"/>
            <a:ext cx="5198534" cy="572138"/>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Minden személy, dokumentum, szervezeti egység egy helyen található</a:t>
            </a:r>
            <a:endParaRPr lang="en-US" sz="1800" dirty="0">
              <a:solidFill>
                <a:srgbClr val="33302E"/>
              </a:solidFill>
            </a:endParaRPr>
          </a:p>
        </p:txBody>
      </p:sp>
      <p:sp>
        <p:nvSpPr>
          <p:cNvPr id="31" name="Rectangle 30"/>
          <p:cNvSpPr/>
          <p:nvPr/>
        </p:nvSpPr>
        <p:spPr>
          <a:xfrm>
            <a:off x="625599" y="2427866"/>
            <a:ext cx="5197324" cy="571775"/>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DED8"/>
              </a:solidFill>
            </a:endParaRPr>
          </a:p>
        </p:txBody>
      </p:sp>
      <p:sp>
        <p:nvSpPr>
          <p:cNvPr id="32" name="Title 1"/>
          <p:cNvSpPr txBox="1">
            <a:spLocks/>
          </p:cNvSpPr>
          <p:nvPr/>
        </p:nvSpPr>
        <p:spPr>
          <a:xfrm>
            <a:off x="668005" y="2475483"/>
            <a:ext cx="5130435" cy="475949"/>
          </a:xfrm>
          <a:prstGeom prst="rect">
            <a:avLst/>
          </a:prstGeom>
          <a:effectLst/>
        </p:spPr>
        <p:txBody>
          <a:bodyPr lIns="91424" tIns="45710" rIns="91424" bIns="45710" anchor="ctr"/>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nSpc>
                <a:spcPts val="3500"/>
              </a:lnSpc>
            </a:pPr>
            <a:r>
              <a:rPr lang="hu-HU" i="0" kern="900" dirty="0" smtClean="0">
                <a:solidFill>
                  <a:srgbClr val="FBFBFB"/>
                </a:solidFill>
              </a:rPr>
              <a:t>Miért a Yammer?</a:t>
            </a:r>
            <a:endParaRPr lang="en-US" i="0" kern="900" dirty="0">
              <a:solidFill>
                <a:srgbClr val="FBFBFB"/>
              </a:solidFill>
            </a:endParaRPr>
          </a:p>
        </p:txBody>
      </p:sp>
      <p:sp>
        <p:nvSpPr>
          <p:cNvPr id="7" name="TextBox 6"/>
          <p:cNvSpPr txBox="1"/>
          <p:nvPr/>
        </p:nvSpPr>
        <p:spPr>
          <a:xfrm>
            <a:off x="616215" y="4742499"/>
            <a:ext cx="5216092" cy="576404"/>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Nincsenek többé szervezeti „silók”</a:t>
            </a:r>
            <a:endParaRPr lang="en-US" sz="1800" dirty="0">
              <a:solidFill>
                <a:srgbClr val="33302E"/>
              </a:solidFill>
            </a:endParaRPr>
          </a:p>
        </p:txBody>
      </p:sp>
      <p:sp>
        <p:nvSpPr>
          <p:cNvPr id="8" name="TextBox 7"/>
          <p:cNvSpPr txBox="1"/>
          <p:nvPr/>
        </p:nvSpPr>
        <p:spPr>
          <a:xfrm>
            <a:off x="624994" y="5532101"/>
            <a:ext cx="5198534" cy="572138"/>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Online, közösségi „archívum”</a:t>
            </a:r>
            <a:endParaRPr lang="en-US" sz="1800" dirty="0">
              <a:solidFill>
                <a:srgbClr val="33302E"/>
              </a:solidFill>
            </a:endParaRP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5397" y="84425"/>
            <a:ext cx="614190" cy="674111"/>
          </a:xfrm>
          <a:prstGeom prst="rect">
            <a:avLst/>
          </a:prstGeom>
        </p:spPr>
      </p:pic>
    </p:spTree>
    <p:extLst>
      <p:ext uri="{BB962C8B-B14F-4D97-AF65-F5344CB8AC3E}">
        <p14:creationId xmlns:p14="http://schemas.microsoft.com/office/powerpoint/2010/main" val="128365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8939"/>
          <a:stretch/>
        </p:blipFill>
        <p:spPr bwMode="auto">
          <a:xfrm>
            <a:off x="872279" y="2921112"/>
            <a:ext cx="9724422" cy="2509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TextBox 49"/>
          <p:cNvSpPr txBox="1"/>
          <p:nvPr/>
        </p:nvSpPr>
        <p:spPr>
          <a:xfrm>
            <a:off x="399056" y="281951"/>
            <a:ext cx="6246107" cy="842462"/>
          </a:xfrm>
          <a:prstGeom prst="rect">
            <a:avLst/>
          </a:prstGeom>
          <a:noFill/>
        </p:spPr>
        <p:txBody>
          <a:bodyPr wrap="none" lIns="121844" tIns="60922" rIns="121844" bIns="60922" rtlCol="0">
            <a:spAutoFit/>
          </a:bodyPr>
          <a:lstStyle/>
          <a:p>
            <a:pPr algn="ctr" defTabSz="1218581">
              <a:lnSpc>
                <a:spcPct val="85000"/>
              </a:lnSpc>
            </a:pPr>
            <a:r>
              <a:rPr lang="hu-HU" sz="5500" b="1" dirty="0" smtClean="0">
                <a:solidFill>
                  <a:srgbClr val="33302E"/>
                </a:solidFill>
                <a:latin typeface="Arial" pitchFamily="34" charset="0"/>
                <a:cs typeface="Arial" pitchFamily="34" charset="0"/>
              </a:rPr>
              <a:t>Nem-Rutin Munka</a:t>
            </a:r>
            <a:endParaRPr lang="en-US" sz="5500" b="1" dirty="0">
              <a:solidFill>
                <a:srgbClr val="33302E"/>
              </a:solidFill>
              <a:latin typeface="Arial" pitchFamily="34" charset="0"/>
              <a:cs typeface="Arial" pitchFamily="34" charset="0"/>
            </a:endParaRPr>
          </a:p>
        </p:txBody>
      </p:sp>
      <p:sp>
        <p:nvSpPr>
          <p:cNvPr id="2" name="TextBox 1"/>
          <p:cNvSpPr txBox="1"/>
          <p:nvPr/>
        </p:nvSpPr>
        <p:spPr>
          <a:xfrm>
            <a:off x="1114017" y="6461086"/>
            <a:ext cx="5867776" cy="261610"/>
          </a:xfrm>
          <a:prstGeom prst="rect">
            <a:avLst/>
          </a:prstGeom>
          <a:noFill/>
        </p:spPr>
        <p:txBody>
          <a:bodyPr wrap="square" lIns="91431" tIns="45716" rIns="91431" bIns="45716" rtlCol="0">
            <a:spAutoFit/>
          </a:bodyPr>
          <a:lstStyle/>
          <a:p>
            <a:pPr defTabSz="1218581"/>
            <a:r>
              <a:rPr lang="en-US" sz="1100" dirty="0">
                <a:solidFill>
                  <a:srgbClr val="635D59"/>
                </a:solidFill>
                <a:latin typeface="Arial" pitchFamily="34" charset="0"/>
                <a:cs typeface="Arial" pitchFamily="34" charset="0"/>
              </a:rPr>
              <a:t>Source: http://www.gartner.com/newsroom/id/1416513</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653" y="6476645"/>
            <a:ext cx="831361" cy="189134"/>
          </a:xfrm>
          <a:prstGeom prst="rect">
            <a:avLst/>
          </a:prstGeom>
        </p:spPr>
      </p:pic>
      <p:grpSp>
        <p:nvGrpSpPr>
          <p:cNvPr id="14" name="Group 13"/>
          <p:cNvGrpSpPr/>
          <p:nvPr/>
        </p:nvGrpSpPr>
        <p:grpSpPr>
          <a:xfrm>
            <a:off x="1589" y="5544084"/>
            <a:ext cx="10739044" cy="715995"/>
            <a:chOff x="1" y="5544083"/>
            <a:chExt cx="10739044" cy="715995"/>
          </a:xfrm>
          <a:solidFill>
            <a:srgbClr val="C00000"/>
          </a:solidFill>
        </p:grpSpPr>
        <p:sp>
          <p:nvSpPr>
            <p:cNvPr id="26" name="TextBox 25"/>
            <p:cNvSpPr txBox="1"/>
            <p:nvPr/>
          </p:nvSpPr>
          <p:spPr>
            <a:xfrm>
              <a:off x="7745942" y="5798413"/>
              <a:ext cx="870751" cy="461665"/>
            </a:xfrm>
            <a:prstGeom prst="rect">
              <a:avLst/>
            </a:prstGeom>
            <a:grpFill/>
            <a:ln>
              <a:solidFill>
                <a:srgbClr val="C00000"/>
              </a:solidFill>
            </a:ln>
          </p:spPr>
          <p:txBody>
            <a:bodyPr wrap="none" lIns="91431" tIns="45716" rIns="91431" bIns="45716" rtlCol="0">
              <a:spAutoFit/>
            </a:bodyPr>
            <a:lstStyle/>
            <a:p>
              <a:pPr defTabSz="1218581"/>
              <a:r>
                <a:rPr lang="en-US" sz="2400" b="1" dirty="0">
                  <a:solidFill>
                    <a:srgbClr val="FFFFFF"/>
                  </a:solidFill>
                  <a:latin typeface="Arial" pitchFamily="34" charset="0"/>
                  <a:cs typeface="Arial" pitchFamily="34" charset="0"/>
                </a:rPr>
                <a:t>2010</a:t>
              </a:r>
            </a:p>
          </p:txBody>
        </p:sp>
        <p:sp>
          <p:nvSpPr>
            <p:cNvPr id="40" name="TextBox 39"/>
            <p:cNvSpPr txBox="1"/>
            <p:nvPr/>
          </p:nvSpPr>
          <p:spPr>
            <a:xfrm>
              <a:off x="9868294" y="5798413"/>
              <a:ext cx="870751" cy="461665"/>
            </a:xfrm>
            <a:prstGeom prst="rect">
              <a:avLst/>
            </a:prstGeom>
            <a:grpFill/>
            <a:ln>
              <a:solidFill>
                <a:srgbClr val="C00000"/>
              </a:solidFill>
            </a:ln>
          </p:spPr>
          <p:txBody>
            <a:bodyPr wrap="none" lIns="91431" tIns="45716" rIns="91431" bIns="45716" rtlCol="0">
              <a:spAutoFit/>
            </a:bodyPr>
            <a:lstStyle/>
            <a:p>
              <a:pPr defTabSz="1218581"/>
              <a:r>
                <a:rPr lang="en-US" sz="2400" b="1" dirty="0">
                  <a:solidFill>
                    <a:srgbClr val="FFFFFF"/>
                  </a:solidFill>
                  <a:latin typeface="Arial" pitchFamily="34" charset="0"/>
                  <a:cs typeface="Arial" pitchFamily="34" charset="0"/>
                </a:rPr>
                <a:t>2015</a:t>
              </a:r>
            </a:p>
          </p:txBody>
        </p:sp>
        <p:sp>
          <p:nvSpPr>
            <p:cNvPr id="32" name="TextBox 31"/>
            <p:cNvSpPr txBox="1"/>
            <p:nvPr/>
          </p:nvSpPr>
          <p:spPr>
            <a:xfrm>
              <a:off x="397468" y="5798413"/>
              <a:ext cx="870733" cy="461657"/>
            </a:xfrm>
            <a:prstGeom prst="rect">
              <a:avLst/>
            </a:prstGeom>
            <a:grpFill/>
            <a:ln>
              <a:solidFill>
                <a:srgbClr val="C00000"/>
              </a:solidFill>
            </a:ln>
          </p:spPr>
          <p:txBody>
            <a:bodyPr wrap="none" lIns="91431" tIns="45716" rIns="91431" bIns="45716" rtlCol="0">
              <a:spAutoFit/>
            </a:bodyPr>
            <a:lstStyle/>
            <a:p>
              <a:pPr defTabSz="1218581"/>
              <a:r>
                <a:rPr lang="en-US" sz="2400" b="1" dirty="0">
                  <a:solidFill>
                    <a:srgbClr val="FFFFFF"/>
                  </a:solidFill>
                  <a:latin typeface="Arial" pitchFamily="34" charset="0"/>
                  <a:cs typeface="Arial" pitchFamily="34" charset="0"/>
                </a:rPr>
                <a:t>1900</a:t>
              </a:r>
            </a:p>
          </p:txBody>
        </p:sp>
        <p:grpSp>
          <p:nvGrpSpPr>
            <p:cNvPr id="13" name="Group 12"/>
            <p:cNvGrpSpPr/>
            <p:nvPr/>
          </p:nvGrpSpPr>
          <p:grpSpPr>
            <a:xfrm>
              <a:off x="1" y="5544083"/>
              <a:ext cx="10332420" cy="263170"/>
              <a:chOff x="1" y="5544083"/>
              <a:chExt cx="10332420" cy="263170"/>
            </a:xfrm>
            <a:grpFill/>
          </p:grpSpPr>
          <p:cxnSp>
            <p:nvCxnSpPr>
              <p:cNvPr id="45" name="Straight Connector 44"/>
              <p:cNvCxnSpPr>
                <a:endCxn id="83" idx="3"/>
              </p:cNvCxnSpPr>
              <p:nvPr/>
            </p:nvCxnSpPr>
            <p:spPr>
              <a:xfrm>
                <a:off x="4018531" y="5675667"/>
                <a:ext cx="6313890" cy="1"/>
              </a:xfrm>
              <a:prstGeom prst="line">
                <a:avLst/>
              </a:prstGeom>
              <a:grpFill/>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 y="5544083"/>
                <a:ext cx="10332420" cy="263170"/>
                <a:chOff x="1" y="5544083"/>
                <a:chExt cx="10332420" cy="263170"/>
              </a:xfrm>
              <a:grpFill/>
            </p:grpSpPr>
            <p:cxnSp>
              <p:nvCxnSpPr>
                <p:cNvPr id="4" name="Straight Connector 3"/>
                <p:cNvCxnSpPr/>
                <p:nvPr/>
              </p:nvCxnSpPr>
              <p:spPr>
                <a:xfrm>
                  <a:off x="1" y="5675667"/>
                  <a:ext cx="8211797" cy="0"/>
                </a:xfrm>
                <a:prstGeom prst="line">
                  <a:avLst/>
                </a:prstGeom>
                <a:grpFill/>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04084"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76" name="Rectangle 75"/>
                <p:cNvSpPr/>
                <p:nvPr/>
              </p:nvSpPr>
              <p:spPr>
                <a:xfrm>
                  <a:off x="3751800"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78" name="Rectangle 77"/>
                <p:cNvSpPr/>
                <p:nvPr/>
              </p:nvSpPr>
              <p:spPr>
                <a:xfrm>
                  <a:off x="5962587"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83" name="Rectangle 82"/>
                <p:cNvSpPr/>
                <p:nvPr/>
              </p:nvSpPr>
              <p:spPr>
                <a:xfrm>
                  <a:off x="10274919"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39" name="Rectangle 38"/>
                <p:cNvSpPr/>
                <p:nvPr/>
              </p:nvSpPr>
              <p:spPr>
                <a:xfrm>
                  <a:off x="1541013"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41" name="Rectangle 40"/>
                <p:cNvSpPr/>
                <p:nvPr/>
              </p:nvSpPr>
              <p:spPr>
                <a:xfrm>
                  <a:off x="2277942"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43" name="Rectangle 42"/>
                <p:cNvSpPr/>
                <p:nvPr/>
              </p:nvSpPr>
              <p:spPr>
                <a:xfrm>
                  <a:off x="3014871"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47" name="Rectangle 46"/>
                <p:cNvSpPr/>
                <p:nvPr/>
              </p:nvSpPr>
              <p:spPr>
                <a:xfrm>
                  <a:off x="4488729"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51" name="Rectangle 50"/>
                <p:cNvSpPr/>
                <p:nvPr/>
              </p:nvSpPr>
              <p:spPr>
                <a:xfrm>
                  <a:off x="5225658"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54" name="Rectangle 53"/>
                <p:cNvSpPr/>
                <p:nvPr/>
              </p:nvSpPr>
              <p:spPr>
                <a:xfrm>
                  <a:off x="6699516"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55" name="Rectangle 54"/>
                <p:cNvSpPr/>
                <p:nvPr/>
              </p:nvSpPr>
              <p:spPr>
                <a:xfrm>
                  <a:off x="7436445"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56" name="Rectangle 55"/>
                <p:cNvSpPr/>
                <p:nvPr/>
              </p:nvSpPr>
              <p:spPr>
                <a:xfrm>
                  <a:off x="8173372" y="5544083"/>
                  <a:ext cx="57502" cy="26317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grpSp>
        </p:grpSp>
      </p:grpSp>
      <p:grpSp>
        <p:nvGrpSpPr>
          <p:cNvPr id="38" name="Group 37"/>
          <p:cNvGrpSpPr/>
          <p:nvPr/>
        </p:nvGrpSpPr>
        <p:grpSpPr>
          <a:xfrm>
            <a:off x="7575240" y="3399631"/>
            <a:ext cx="1329263" cy="976287"/>
            <a:chOff x="2323142" y="3779375"/>
            <a:chExt cx="1329262" cy="976287"/>
          </a:xfrm>
        </p:grpSpPr>
        <p:sp>
          <p:nvSpPr>
            <p:cNvPr id="42" name="Isosceles Triangle 4"/>
            <p:cNvSpPr/>
            <p:nvPr/>
          </p:nvSpPr>
          <p:spPr>
            <a:xfrm rot="10800000">
              <a:off x="2323142" y="3865852"/>
              <a:ext cx="1228643" cy="889810"/>
            </a:xfrm>
            <a:custGeom>
              <a:avLst/>
              <a:gdLst/>
              <a:ahLst/>
              <a:cxnLst/>
              <a:rect l="l" t="t" r="r" b="b"/>
              <a:pathLst>
                <a:path w="1323975" h="958850">
                  <a:moveTo>
                    <a:pt x="1323975" y="958850"/>
                  </a:moveTo>
                  <a:lnTo>
                    <a:pt x="0" y="958850"/>
                  </a:lnTo>
                  <a:lnTo>
                    <a:pt x="0" y="120650"/>
                  </a:lnTo>
                  <a:lnTo>
                    <a:pt x="539556" y="120650"/>
                  </a:lnTo>
                  <a:lnTo>
                    <a:pt x="661989" y="0"/>
                  </a:lnTo>
                  <a:lnTo>
                    <a:pt x="784421" y="120650"/>
                  </a:lnTo>
                  <a:lnTo>
                    <a:pt x="1323975" y="120650"/>
                  </a:lnTo>
                  <a:close/>
                </a:path>
              </a:pathLst>
            </a:custGeom>
            <a:solidFill>
              <a:srgbClr val="080808">
                <a:alpha val="74902"/>
              </a:srgbClr>
            </a:solidFill>
            <a:ln>
              <a:noFill/>
            </a:ln>
            <a:effectLst>
              <a:outerShdw blurRad="787400" dir="5400000" algn="ctr" rotWithShape="0">
                <a:schemeClr val="accent6">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44" name="Rectangle 43"/>
            <p:cNvSpPr/>
            <p:nvPr/>
          </p:nvSpPr>
          <p:spPr>
            <a:xfrm>
              <a:off x="2395330" y="3779375"/>
              <a:ext cx="1257074" cy="923330"/>
            </a:xfrm>
            <a:prstGeom prst="rect">
              <a:avLst/>
            </a:prstGeom>
          </p:spPr>
          <p:txBody>
            <a:bodyPr wrap="none">
              <a:spAutoFit/>
            </a:bodyPr>
            <a:lstStyle/>
            <a:p>
              <a:pPr defTabSz="1218581"/>
              <a:r>
                <a:rPr lang="en-US" sz="4800" b="1" spc="-300" dirty="0">
                  <a:solidFill>
                    <a:srgbClr val="FFFFFF"/>
                  </a:solidFill>
                  <a:latin typeface="Arial" pitchFamily="34" charset="0"/>
                  <a:cs typeface="Arial" pitchFamily="34" charset="0"/>
                </a:rPr>
                <a:t>25</a:t>
              </a:r>
              <a:r>
                <a:rPr lang="en-US" sz="4400" b="1" spc="-300" baseline="30000" dirty="0">
                  <a:solidFill>
                    <a:srgbClr val="FFFFFF"/>
                  </a:solidFill>
                  <a:latin typeface="Arial" pitchFamily="34" charset="0"/>
                  <a:cs typeface="Arial" pitchFamily="34" charset="0"/>
                </a:rPr>
                <a:t>%</a:t>
              </a:r>
              <a:r>
                <a:rPr lang="en-US" sz="5400" spc="-300" dirty="0">
                  <a:solidFill>
                    <a:srgbClr val="808084"/>
                  </a:solidFill>
                  <a:latin typeface="Arial" pitchFamily="34" charset="0"/>
                  <a:cs typeface="Arial" pitchFamily="34" charset="0"/>
                </a:rPr>
                <a:t> </a:t>
              </a:r>
              <a:endParaRPr lang="en-US" sz="1100" dirty="0">
                <a:solidFill>
                  <a:srgbClr val="808084"/>
                </a:solidFill>
                <a:latin typeface="Arial" pitchFamily="34" charset="0"/>
                <a:cs typeface="Arial" pitchFamily="34" charset="0"/>
              </a:endParaRPr>
            </a:p>
          </p:txBody>
        </p:sp>
      </p:grpSp>
      <p:sp>
        <p:nvSpPr>
          <p:cNvPr id="46" name="Oval 45"/>
          <p:cNvSpPr/>
          <p:nvPr/>
        </p:nvSpPr>
        <p:spPr>
          <a:xfrm>
            <a:off x="8070339" y="4709206"/>
            <a:ext cx="286094" cy="286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1218581"/>
            <a:endParaRPr lang="en-US" sz="2400">
              <a:solidFill>
                <a:srgbClr val="F1F1F2"/>
              </a:solidFill>
              <a:latin typeface="Arial"/>
            </a:endParaRPr>
          </a:p>
        </p:txBody>
      </p:sp>
      <p:sp>
        <p:nvSpPr>
          <p:cNvPr id="48" name="Oval 47"/>
          <p:cNvSpPr/>
          <p:nvPr/>
        </p:nvSpPr>
        <p:spPr>
          <a:xfrm>
            <a:off x="10106378" y="2778066"/>
            <a:ext cx="286094" cy="286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1218581"/>
            <a:endParaRPr lang="en-US" sz="2400">
              <a:solidFill>
                <a:srgbClr val="F1F1F2"/>
              </a:solidFill>
              <a:latin typeface="Arial"/>
            </a:endParaRPr>
          </a:p>
        </p:txBody>
      </p:sp>
      <p:grpSp>
        <p:nvGrpSpPr>
          <p:cNvPr id="49" name="Group 48"/>
          <p:cNvGrpSpPr/>
          <p:nvPr/>
        </p:nvGrpSpPr>
        <p:grpSpPr>
          <a:xfrm>
            <a:off x="9505103" y="1518281"/>
            <a:ext cx="1694469" cy="1159253"/>
            <a:chOff x="7536938" y="2713823"/>
            <a:chExt cx="1694469" cy="1159253"/>
          </a:xfrm>
        </p:grpSpPr>
        <p:sp>
          <p:nvSpPr>
            <p:cNvPr id="52" name="Isosceles Triangle 4"/>
            <p:cNvSpPr/>
            <p:nvPr/>
          </p:nvSpPr>
          <p:spPr>
            <a:xfrm rot="10800000">
              <a:off x="7536938" y="2778916"/>
              <a:ext cx="1510808" cy="1094160"/>
            </a:xfrm>
            <a:custGeom>
              <a:avLst/>
              <a:gdLst/>
              <a:ahLst/>
              <a:cxnLst/>
              <a:rect l="l" t="t" r="r" b="b"/>
              <a:pathLst>
                <a:path w="1323975" h="958850">
                  <a:moveTo>
                    <a:pt x="1323975" y="958850"/>
                  </a:moveTo>
                  <a:lnTo>
                    <a:pt x="0" y="958850"/>
                  </a:lnTo>
                  <a:lnTo>
                    <a:pt x="0" y="120650"/>
                  </a:lnTo>
                  <a:lnTo>
                    <a:pt x="539556" y="120650"/>
                  </a:lnTo>
                  <a:lnTo>
                    <a:pt x="661989" y="0"/>
                  </a:lnTo>
                  <a:lnTo>
                    <a:pt x="784421" y="120650"/>
                  </a:lnTo>
                  <a:lnTo>
                    <a:pt x="1323975" y="120650"/>
                  </a:lnTo>
                  <a:close/>
                </a:path>
              </a:pathLst>
            </a:custGeom>
            <a:solidFill>
              <a:srgbClr val="080808">
                <a:alpha val="74902"/>
              </a:srgbClr>
            </a:solidFill>
            <a:ln>
              <a:noFill/>
            </a:ln>
            <a:effectLst>
              <a:outerShdw blurRad="787400" dir="5400000" algn="ctr" rotWithShape="0">
                <a:schemeClr val="accent6">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81"/>
              <a:endParaRPr lang="en-US" sz="2400">
                <a:solidFill>
                  <a:srgbClr val="F1F1F2"/>
                </a:solidFill>
                <a:latin typeface="Arial"/>
              </a:endParaRPr>
            </a:p>
          </p:txBody>
        </p:sp>
        <p:sp>
          <p:nvSpPr>
            <p:cNvPr id="53" name="Rectangle 52"/>
            <p:cNvSpPr/>
            <p:nvPr/>
          </p:nvSpPr>
          <p:spPr>
            <a:xfrm>
              <a:off x="7591415" y="2713823"/>
              <a:ext cx="1639992" cy="1107996"/>
            </a:xfrm>
            <a:prstGeom prst="rect">
              <a:avLst/>
            </a:prstGeom>
          </p:spPr>
          <p:txBody>
            <a:bodyPr wrap="square">
              <a:spAutoFit/>
            </a:bodyPr>
            <a:lstStyle/>
            <a:p>
              <a:pPr defTabSz="1218581"/>
              <a:r>
                <a:rPr lang="en-US" sz="6600" b="1" spc="-300" dirty="0">
                  <a:solidFill>
                    <a:srgbClr val="FFFFFF"/>
                  </a:solidFill>
                  <a:latin typeface="Arial" pitchFamily="34" charset="0"/>
                  <a:cs typeface="Arial" pitchFamily="34" charset="0"/>
                </a:rPr>
                <a:t>40</a:t>
              </a:r>
              <a:r>
                <a:rPr lang="en-US" sz="5400" b="1" spc="-300" baseline="30000" dirty="0">
                  <a:solidFill>
                    <a:srgbClr val="FFFFFF"/>
                  </a:solidFill>
                  <a:latin typeface="Arial" pitchFamily="34" charset="0"/>
                  <a:cs typeface="Arial" pitchFamily="34" charset="0"/>
                </a:rPr>
                <a:t>%</a:t>
              </a:r>
              <a:r>
                <a:rPr lang="en-US" sz="6600" spc="-300" dirty="0">
                  <a:solidFill>
                    <a:srgbClr val="808084"/>
                  </a:solidFill>
                  <a:latin typeface="Arial" pitchFamily="34" charset="0"/>
                  <a:cs typeface="Arial" pitchFamily="34" charset="0"/>
                </a:rPr>
                <a:t> </a:t>
              </a:r>
              <a:endParaRPr lang="en-US" sz="1400" dirty="0">
                <a:solidFill>
                  <a:srgbClr val="808084"/>
                </a:solidFill>
                <a:latin typeface="Arial" pitchFamily="34" charset="0"/>
                <a:cs typeface="Arial" pitchFamily="34" charset="0"/>
              </a:endParaRPr>
            </a:p>
          </p:txBody>
        </p:sp>
      </p:grpSp>
      <p:sp>
        <p:nvSpPr>
          <p:cNvPr id="57" name="Oval 56"/>
          <p:cNvSpPr/>
          <p:nvPr/>
        </p:nvSpPr>
        <p:spPr>
          <a:xfrm>
            <a:off x="691971" y="5208302"/>
            <a:ext cx="286094" cy="2860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1218581"/>
            <a:endParaRPr lang="en-US" sz="2400">
              <a:solidFill>
                <a:srgbClr val="F1F1F2"/>
              </a:solidFill>
              <a:latin typeface="Arial"/>
            </a:endParaRPr>
          </a:p>
        </p:txBody>
      </p:sp>
    </p:spTree>
    <p:extLst>
      <p:ext uri="{BB962C8B-B14F-4D97-AF65-F5344CB8AC3E}">
        <p14:creationId xmlns:p14="http://schemas.microsoft.com/office/powerpoint/2010/main" val="3989121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300"/>
                                        <p:tgtEl>
                                          <p:spTgt spid="57"/>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300"/>
                                        <p:tgtEl>
                                          <p:spTgt spid="46"/>
                                        </p:tgtEl>
                                      </p:cBhvr>
                                    </p:animEffect>
                                  </p:childTnLst>
                                </p:cTn>
                              </p:par>
                              <p:par>
                                <p:cTn id="11" presetID="10" presetClass="entr" presetSubtype="0" fill="hold" nodeType="withEffect">
                                  <p:stCondLst>
                                    <p:cond delay="12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14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300"/>
                                        <p:tgtEl>
                                          <p:spTgt spid="48"/>
                                        </p:tgtEl>
                                      </p:cBhvr>
                                    </p:animEffect>
                                  </p:childTnLst>
                                </p:cTn>
                              </p:par>
                              <p:par>
                                <p:cTn id="17" presetID="10" presetClass="entr" presetSubtype="0" fill="hold" nodeType="withEffect">
                                  <p:stCondLst>
                                    <p:cond delay="14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22" presetClass="entr" presetSubtype="8"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left)">
                                      <p:cBhvr>
                                        <p:cTn id="22" dur="1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th"/>
          <p:cNvGrpSpPr/>
          <p:nvPr/>
        </p:nvGrpSpPr>
        <p:grpSpPr>
          <a:xfrm>
            <a:off x="2539052" y="1492261"/>
            <a:ext cx="675981" cy="2013892"/>
            <a:chOff x="2437249" y="3128639"/>
            <a:chExt cx="674103" cy="2008013"/>
          </a:xfrm>
        </p:grpSpPr>
        <p:cxnSp>
          <p:nvCxnSpPr>
            <p:cNvPr id="3" name="Straight Connector 2"/>
            <p:cNvCxnSpPr/>
            <p:nvPr/>
          </p:nvCxnSpPr>
          <p:spPr>
            <a:xfrm flipH="1">
              <a:off x="2501426" y="3128639"/>
              <a:ext cx="609926" cy="32978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37249" y="3538526"/>
              <a:ext cx="396352" cy="35731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25011" y="4758316"/>
              <a:ext cx="0" cy="37833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730949" y="4402780"/>
              <a:ext cx="101333" cy="31302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64616" y="3994615"/>
              <a:ext cx="0" cy="37833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1820600" y="1366119"/>
            <a:ext cx="2866861" cy="2989408"/>
            <a:chOff x="1819994" y="1366119"/>
            <a:chExt cx="2867268" cy="2989408"/>
          </a:xfrm>
        </p:grpSpPr>
        <p:cxnSp>
          <p:nvCxnSpPr>
            <p:cNvPr id="181" name="Straight Connector 180"/>
            <p:cNvCxnSpPr/>
            <p:nvPr/>
          </p:nvCxnSpPr>
          <p:spPr>
            <a:xfrm>
              <a:off x="3108944" y="3115438"/>
              <a:ext cx="2426" cy="819451"/>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1819994" y="1366119"/>
              <a:ext cx="2867268" cy="2989408"/>
              <a:chOff x="1968467" y="2110252"/>
              <a:chExt cx="2331262" cy="2430569"/>
            </a:xfrm>
          </p:grpSpPr>
          <p:grpSp>
            <p:nvGrpSpPr>
              <p:cNvPr id="8" name="Group 7"/>
              <p:cNvGrpSpPr/>
              <p:nvPr/>
            </p:nvGrpSpPr>
            <p:grpSpPr>
              <a:xfrm>
                <a:off x="1968467" y="2110252"/>
                <a:ext cx="2331262" cy="2430569"/>
                <a:chOff x="3307265" y="1976945"/>
                <a:chExt cx="4059832" cy="4232773"/>
              </a:xfrm>
              <a:solidFill>
                <a:schemeClr val="accent2"/>
              </a:solidFill>
            </p:grpSpPr>
            <p:sp>
              <p:nvSpPr>
                <p:cNvPr id="9" name="Oval 8"/>
                <p:cNvSpPr>
                  <a:spLocks noChangeAspect="1"/>
                </p:cNvSpPr>
                <p:nvPr/>
              </p:nvSpPr>
              <p:spPr>
                <a:xfrm>
                  <a:off x="5201378" y="1976945"/>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0" name="Oval 9"/>
                <p:cNvSpPr/>
                <p:nvPr/>
              </p:nvSpPr>
              <p:spPr>
                <a:xfrm>
                  <a:off x="4155942" y="2596336"/>
                  <a:ext cx="238637" cy="2386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1" name="Oval 10"/>
                <p:cNvSpPr/>
                <p:nvPr/>
              </p:nvSpPr>
              <p:spPr>
                <a:xfrm>
                  <a:off x="6300915" y="2578927"/>
                  <a:ext cx="238637" cy="2386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2" name="Oval 11"/>
                <p:cNvSpPr>
                  <a:spLocks noChangeAspect="1"/>
                </p:cNvSpPr>
                <p:nvPr/>
              </p:nvSpPr>
              <p:spPr>
                <a:xfrm>
                  <a:off x="3307265" y="3813004"/>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3" name="Oval 12"/>
                <p:cNvSpPr/>
                <p:nvPr/>
              </p:nvSpPr>
              <p:spPr>
                <a:xfrm>
                  <a:off x="3785829" y="3285765"/>
                  <a:ext cx="201168" cy="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4" name="Oval 13"/>
                <p:cNvSpPr>
                  <a:spLocks noChangeAspect="1"/>
                </p:cNvSpPr>
                <p:nvPr/>
              </p:nvSpPr>
              <p:spPr>
                <a:xfrm>
                  <a:off x="3593200" y="3197215"/>
                  <a:ext cx="227320" cy="227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5" name="Oval 14"/>
                <p:cNvSpPr>
                  <a:spLocks noChangeAspect="1"/>
                </p:cNvSpPr>
                <p:nvPr/>
              </p:nvSpPr>
              <p:spPr>
                <a:xfrm>
                  <a:off x="4805143" y="3197215"/>
                  <a:ext cx="227320" cy="227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6" name="Oval 15"/>
                <p:cNvSpPr>
                  <a:spLocks noChangeAspect="1"/>
                </p:cNvSpPr>
                <p:nvPr/>
              </p:nvSpPr>
              <p:spPr>
                <a:xfrm>
                  <a:off x="5652317" y="3197215"/>
                  <a:ext cx="227320" cy="227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7" name="Oval 16"/>
                <p:cNvSpPr>
                  <a:spLocks noChangeAspect="1"/>
                </p:cNvSpPr>
                <p:nvPr/>
              </p:nvSpPr>
              <p:spPr>
                <a:xfrm>
                  <a:off x="6836629" y="3197215"/>
                  <a:ext cx="227320" cy="227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8" name="Oval 17"/>
                <p:cNvSpPr>
                  <a:spLocks noChangeAspect="1"/>
                </p:cNvSpPr>
                <p:nvPr/>
              </p:nvSpPr>
              <p:spPr>
                <a:xfrm>
                  <a:off x="3973062" y="3813004"/>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19" name="Oval 18"/>
                <p:cNvSpPr>
                  <a:spLocks noChangeAspect="1"/>
                </p:cNvSpPr>
                <p:nvPr/>
              </p:nvSpPr>
              <p:spPr>
                <a:xfrm>
                  <a:off x="4827363" y="3813004"/>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0" name="Oval 19"/>
                <p:cNvSpPr>
                  <a:spLocks noChangeAspect="1"/>
                </p:cNvSpPr>
                <p:nvPr/>
              </p:nvSpPr>
              <p:spPr>
                <a:xfrm>
                  <a:off x="5672997" y="3813004"/>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1" name="Oval 20"/>
                <p:cNvSpPr>
                  <a:spLocks noChangeAspect="1"/>
                </p:cNvSpPr>
                <p:nvPr/>
              </p:nvSpPr>
              <p:spPr>
                <a:xfrm>
                  <a:off x="6541818" y="3813004"/>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2" name="Oval 21"/>
                <p:cNvSpPr>
                  <a:spLocks noChangeAspect="1"/>
                </p:cNvSpPr>
                <p:nvPr/>
              </p:nvSpPr>
              <p:spPr>
                <a:xfrm>
                  <a:off x="7184217" y="3813004"/>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3" name="Oval 22"/>
                <p:cNvSpPr>
                  <a:spLocks noChangeAspect="1"/>
                </p:cNvSpPr>
                <p:nvPr/>
              </p:nvSpPr>
              <p:spPr>
                <a:xfrm>
                  <a:off x="3792371"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4" name="Oval 23"/>
                <p:cNvSpPr>
                  <a:spLocks noChangeAspect="1"/>
                </p:cNvSpPr>
                <p:nvPr/>
              </p:nvSpPr>
              <p:spPr>
                <a:xfrm>
                  <a:off x="3778723"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5" name="Oval 24"/>
                <p:cNvSpPr>
                  <a:spLocks noChangeAspect="1"/>
                </p:cNvSpPr>
                <p:nvPr/>
              </p:nvSpPr>
              <p:spPr>
                <a:xfrm>
                  <a:off x="4215824"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6" name="Oval 25"/>
                <p:cNvSpPr>
                  <a:spLocks noChangeAspect="1"/>
                </p:cNvSpPr>
                <p:nvPr/>
              </p:nvSpPr>
              <p:spPr>
                <a:xfrm>
                  <a:off x="4229540"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7" name="Oval 26"/>
                <p:cNvSpPr>
                  <a:spLocks noChangeAspect="1"/>
                </p:cNvSpPr>
                <p:nvPr/>
              </p:nvSpPr>
              <p:spPr>
                <a:xfrm>
                  <a:off x="4652925"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8" name="Oval 27"/>
                <p:cNvSpPr>
                  <a:spLocks noChangeAspect="1"/>
                </p:cNvSpPr>
                <p:nvPr/>
              </p:nvSpPr>
              <p:spPr>
                <a:xfrm>
                  <a:off x="4666641"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29" name="Oval 28"/>
                <p:cNvSpPr>
                  <a:spLocks noChangeAspect="1"/>
                </p:cNvSpPr>
                <p:nvPr/>
              </p:nvSpPr>
              <p:spPr>
                <a:xfrm>
                  <a:off x="5075851"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0" name="Oval 29"/>
                <p:cNvSpPr>
                  <a:spLocks noChangeAspect="1"/>
                </p:cNvSpPr>
                <p:nvPr/>
              </p:nvSpPr>
              <p:spPr>
                <a:xfrm>
                  <a:off x="5089567" y="497213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1" name="Oval 30"/>
                <p:cNvSpPr>
                  <a:spLocks noChangeAspect="1"/>
                </p:cNvSpPr>
                <p:nvPr/>
              </p:nvSpPr>
              <p:spPr>
                <a:xfrm>
                  <a:off x="5499379"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2" name="Oval 31"/>
                <p:cNvSpPr>
                  <a:spLocks noChangeAspect="1"/>
                </p:cNvSpPr>
                <p:nvPr/>
              </p:nvSpPr>
              <p:spPr>
                <a:xfrm>
                  <a:off x="5513095"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3" name="Oval 32"/>
                <p:cNvSpPr>
                  <a:spLocks noChangeAspect="1"/>
                </p:cNvSpPr>
                <p:nvPr/>
              </p:nvSpPr>
              <p:spPr>
                <a:xfrm>
                  <a:off x="5936164"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4" name="Oval 33"/>
                <p:cNvSpPr>
                  <a:spLocks noChangeAspect="1"/>
                </p:cNvSpPr>
                <p:nvPr/>
              </p:nvSpPr>
              <p:spPr>
                <a:xfrm>
                  <a:off x="5949880"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5" name="Oval 34"/>
                <p:cNvSpPr>
                  <a:spLocks noChangeAspect="1"/>
                </p:cNvSpPr>
                <p:nvPr/>
              </p:nvSpPr>
              <p:spPr>
                <a:xfrm>
                  <a:off x="6372949"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6" name="Oval 35"/>
                <p:cNvSpPr>
                  <a:spLocks noChangeAspect="1"/>
                </p:cNvSpPr>
                <p:nvPr/>
              </p:nvSpPr>
              <p:spPr>
                <a:xfrm>
                  <a:off x="6386665"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7" name="Oval 36"/>
                <p:cNvSpPr>
                  <a:spLocks noChangeAspect="1"/>
                </p:cNvSpPr>
                <p:nvPr/>
              </p:nvSpPr>
              <p:spPr>
                <a:xfrm>
                  <a:off x="6764014"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8" name="Oval 37"/>
                <p:cNvSpPr>
                  <a:spLocks noChangeAspect="1"/>
                </p:cNvSpPr>
                <p:nvPr/>
              </p:nvSpPr>
              <p:spPr>
                <a:xfrm>
                  <a:off x="7212887" y="4371636"/>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39" name="Oval 38"/>
                <p:cNvSpPr>
                  <a:spLocks noChangeAspect="1"/>
                </p:cNvSpPr>
                <p:nvPr/>
              </p:nvSpPr>
              <p:spPr>
                <a:xfrm>
                  <a:off x="7226603" y="497213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40" name="Oval 39"/>
                <p:cNvSpPr>
                  <a:spLocks noChangeAspect="1"/>
                </p:cNvSpPr>
                <p:nvPr/>
              </p:nvSpPr>
              <p:spPr>
                <a:xfrm>
                  <a:off x="5097169" y="554520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41" name="Oval 40"/>
                <p:cNvSpPr>
                  <a:spLocks noChangeAspect="1"/>
                </p:cNvSpPr>
                <p:nvPr/>
              </p:nvSpPr>
              <p:spPr>
                <a:xfrm>
                  <a:off x="4230353" y="553633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42" name="Oval 41"/>
                <p:cNvSpPr>
                  <a:spLocks noChangeAspect="1"/>
                </p:cNvSpPr>
                <p:nvPr/>
              </p:nvSpPr>
              <p:spPr>
                <a:xfrm>
                  <a:off x="5931793" y="554520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43" name="Oval 42"/>
                <p:cNvSpPr>
                  <a:spLocks noChangeAspect="1"/>
                </p:cNvSpPr>
                <p:nvPr/>
              </p:nvSpPr>
              <p:spPr>
                <a:xfrm>
                  <a:off x="5936164" y="611827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grpSp>
          <p:grpSp>
            <p:nvGrpSpPr>
              <p:cNvPr id="44" name="Group 43"/>
              <p:cNvGrpSpPr/>
              <p:nvPr/>
            </p:nvGrpSpPr>
            <p:grpSpPr>
              <a:xfrm>
                <a:off x="1983846" y="2219930"/>
                <a:ext cx="2253295" cy="2294637"/>
                <a:chOff x="3334047" y="2167947"/>
                <a:chExt cx="3924055" cy="3996051"/>
              </a:xfrm>
            </p:grpSpPr>
            <p:cxnSp>
              <p:nvCxnSpPr>
                <p:cNvPr id="45" name="Straight Connector 44"/>
                <p:cNvCxnSpPr/>
                <p:nvPr/>
              </p:nvCxnSpPr>
              <p:spPr>
                <a:xfrm flipH="1">
                  <a:off x="4370421" y="2174108"/>
                  <a:ext cx="835551" cy="451782"/>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28019" y="2167947"/>
                  <a:ext cx="1063802" cy="590357"/>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5" idx="1"/>
                </p:cNvCxnSpPr>
                <p:nvPr/>
              </p:nvCxnSpPr>
              <p:spPr>
                <a:xfrm>
                  <a:off x="4295462" y="2741017"/>
                  <a:ext cx="542971" cy="489488"/>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3"/>
                  <a:endCxn id="14" idx="7"/>
                </p:cNvCxnSpPr>
                <p:nvPr/>
              </p:nvCxnSpPr>
              <p:spPr>
                <a:xfrm flipH="1">
                  <a:off x="3787230" y="2800025"/>
                  <a:ext cx="403660" cy="43048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2" idx="3"/>
                </p:cNvCxnSpPr>
                <p:nvPr/>
              </p:nvCxnSpPr>
              <p:spPr>
                <a:xfrm flipH="1">
                  <a:off x="3334047" y="3391245"/>
                  <a:ext cx="329088" cy="577857"/>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8" idx="1"/>
                </p:cNvCxnSpPr>
                <p:nvPr/>
              </p:nvCxnSpPr>
              <p:spPr>
                <a:xfrm>
                  <a:off x="3778723" y="3391245"/>
                  <a:ext cx="221121" cy="448541"/>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4" idx="7"/>
                </p:cNvCxnSpPr>
                <p:nvPr/>
              </p:nvCxnSpPr>
              <p:spPr>
                <a:xfrm flipH="1">
                  <a:off x="3880187" y="3960219"/>
                  <a:ext cx="138818" cy="428825"/>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14406" y="3976104"/>
                  <a:ext cx="132474" cy="41294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72638" y="4453848"/>
                  <a:ext cx="3435" cy="116028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835869" y="4453848"/>
                  <a:ext cx="0" cy="51829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09198" y="4453848"/>
                  <a:ext cx="0" cy="51829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726960" y="3960219"/>
                  <a:ext cx="138818" cy="428825"/>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61179" y="3976104"/>
                  <a:ext cx="132474" cy="41294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573501" y="3960219"/>
                  <a:ext cx="138818" cy="428825"/>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07720" y="3976104"/>
                  <a:ext cx="132474" cy="41294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446715" y="3960219"/>
                  <a:ext cx="138818" cy="428825"/>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80934" y="3976104"/>
                  <a:ext cx="132474" cy="41294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971107" y="4453848"/>
                  <a:ext cx="0" cy="171015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47987" y="4453848"/>
                  <a:ext cx="0" cy="51829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54667" y="3905627"/>
                  <a:ext cx="3435" cy="116028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22114" y="4453848"/>
                  <a:ext cx="0" cy="51829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918803" y="3386154"/>
                  <a:ext cx="0" cy="51829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64437" y="3386154"/>
                  <a:ext cx="0" cy="518290"/>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99491" y="2779291"/>
                  <a:ext cx="400376" cy="451214"/>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1" idx="3"/>
                </p:cNvCxnSpPr>
                <p:nvPr/>
              </p:nvCxnSpPr>
              <p:spPr>
                <a:xfrm flipH="1">
                  <a:off x="5848664" y="2782616"/>
                  <a:ext cx="487199" cy="447889"/>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568634" y="3391245"/>
                  <a:ext cx="329088" cy="577857"/>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13310" y="3391245"/>
                  <a:ext cx="221121" cy="448541"/>
                </a:xfrm>
                <a:prstGeom prst="line">
                  <a:avLst/>
                </a:prstGeom>
                <a:ln>
                  <a:solidFill>
                    <a:schemeClr val="accent2">
                      <a:alpha val="74902"/>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3" name="Points"/>
          <p:cNvGrpSpPr>
            <a:grpSpLocks noChangeAspect="1"/>
          </p:cNvGrpSpPr>
          <p:nvPr/>
        </p:nvGrpSpPr>
        <p:grpSpPr>
          <a:xfrm>
            <a:off x="2774401" y="1364490"/>
            <a:ext cx="580095" cy="2208725"/>
            <a:chOff x="2725533" y="2980777"/>
            <a:chExt cx="590587" cy="2248360"/>
          </a:xfrm>
          <a:solidFill>
            <a:schemeClr val="tx1"/>
          </a:solidFill>
        </p:grpSpPr>
        <p:sp>
          <p:nvSpPr>
            <p:cNvPr id="74" name="Oval 73"/>
            <p:cNvSpPr>
              <a:spLocks noChangeAspect="1"/>
            </p:cNvSpPr>
            <p:nvPr/>
          </p:nvSpPr>
          <p:spPr>
            <a:xfrm>
              <a:off x="3115876" y="2980777"/>
              <a:ext cx="200244" cy="2002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sp>
          <p:nvSpPr>
            <p:cNvPr id="75" name="Oval 74"/>
            <p:cNvSpPr>
              <a:spLocks noChangeAspect="1"/>
            </p:cNvSpPr>
            <p:nvPr/>
          </p:nvSpPr>
          <p:spPr>
            <a:xfrm>
              <a:off x="2725533" y="5139011"/>
              <a:ext cx="90126" cy="90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en-US">
                <a:solidFill>
                  <a:srgbClr val="E4DED8"/>
                </a:solidFill>
              </a:endParaRPr>
            </a:p>
          </p:txBody>
        </p:sp>
      </p:grpSp>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672" y="1213059"/>
            <a:ext cx="3920652" cy="3382912"/>
          </a:xfrm>
          <a:prstGeom prst="rect">
            <a:avLst/>
          </a:prstGeom>
        </p:spPr>
      </p:pic>
      <p:cxnSp>
        <p:nvCxnSpPr>
          <p:cNvPr id="112" name="Line 3c"/>
          <p:cNvCxnSpPr/>
          <p:nvPr/>
        </p:nvCxnSpPr>
        <p:spPr>
          <a:xfrm flipH="1" flipV="1">
            <a:off x="7639218" y="2691744"/>
            <a:ext cx="592809" cy="1060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Line 3b"/>
          <p:cNvCxnSpPr/>
          <p:nvPr/>
        </p:nvCxnSpPr>
        <p:spPr>
          <a:xfrm flipH="1">
            <a:off x="7639217" y="2158344"/>
            <a:ext cx="798186" cy="5174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Line 3a"/>
          <p:cNvCxnSpPr/>
          <p:nvPr/>
        </p:nvCxnSpPr>
        <p:spPr>
          <a:xfrm flipH="1" flipV="1">
            <a:off x="7565074" y="2723856"/>
            <a:ext cx="906" cy="9753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Line 2"/>
          <p:cNvCxnSpPr/>
          <p:nvPr/>
        </p:nvCxnSpPr>
        <p:spPr>
          <a:xfrm flipV="1">
            <a:off x="7159819" y="2723855"/>
            <a:ext cx="405256" cy="3982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Line 2"/>
          <p:cNvCxnSpPr/>
          <p:nvPr/>
        </p:nvCxnSpPr>
        <p:spPr>
          <a:xfrm>
            <a:off x="7155919" y="3189314"/>
            <a:ext cx="405256" cy="5238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Line 1"/>
          <p:cNvCxnSpPr/>
          <p:nvPr/>
        </p:nvCxnSpPr>
        <p:spPr>
          <a:xfrm flipV="1">
            <a:off x="6400996" y="3155004"/>
            <a:ext cx="638001" cy="507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Line 4"/>
          <p:cNvCxnSpPr/>
          <p:nvPr/>
        </p:nvCxnSpPr>
        <p:spPr>
          <a:xfrm flipH="1">
            <a:off x="8430261" y="2726238"/>
            <a:ext cx="267912" cy="929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Line 4"/>
          <p:cNvCxnSpPr/>
          <p:nvPr/>
        </p:nvCxnSpPr>
        <p:spPr>
          <a:xfrm flipH="1" flipV="1">
            <a:off x="7681524" y="1970226"/>
            <a:ext cx="598182" cy="7690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Line 4"/>
          <p:cNvCxnSpPr/>
          <p:nvPr/>
        </p:nvCxnSpPr>
        <p:spPr>
          <a:xfrm>
            <a:off x="8345897" y="2934668"/>
            <a:ext cx="1" cy="2155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Line 4"/>
          <p:cNvCxnSpPr/>
          <p:nvPr/>
        </p:nvCxnSpPr>
        <p:spPr>
          <a:xfrm flipH="1">
            <a:off x="8508333" y="1717813"/>
            <a:ext cx="651735" cy="3614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Line 4"/>
          <p:cNvCxnSpPr/>
          <p:nvPr/>
        </p:nvCxnSpPr>
        <p:spPr>
          <a:xfrm flipH="1">
            <a:off x="8467773" y="1482863"/>
            <a:ext cx="168260" cy="5964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Line 4"/>
          <p:cNvCxnSpPr/>
          <p:nvPr/>
        </p:nvCxnSpPr>
        <p:spPr>
          <a:xfrm>
            <a:off x="8086997" y="1615152"/>
            <a:ext cx="334089" cy="4609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Line 5"/>
          <p:cNvCxnSpPr/>
          <p:nvPr/>
        </p:nvCxnSpPr>
        <p:spPr>
          <a:xfrm>
            <a:off x="8386201" y="3205022"/>
            <a:ext cx="465937" cy="7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Line 5"/>
          <p:cNvCxnSpPr/>
          <p:nvPr/>
        </p:nvCxnSpPr>
        <p:spPr>
          <a:xfrm>
            <a:off x="8351104" y="3274946"/>
            <a:ext cx="236144" cy="6700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Line 5"/>
          <p:cNvCxnSpPr/>
          <p:nvPr/>
        </p:nvCxnSpPr>
        <p:spPr>
          <a:xfrm flipH="1">
            <a:off x="8198181" y="3271002"/>
            <a:ext cx="104760" cy="2114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Line 5"/>
          <p:cNvCxnSpPr/>
          <p:nvPr/>
        </p:nvCxnSpPr>
        <p:spPr>
          <a:xfrm flipH="1">
            <a:off x="7999328" y="3248820"/>
            <a:ext cx="300061" cy="372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8" name="Line 5"/>
          <p:cNvCxnSpPr/>
          <p:nvPr/>
        </p:nvCxnSpPr>
        <p:spPr>
          <a:xfrm flipH="1">
            <a:off x="8784833" y="2401353"/>
            <a:ext cx="457531" cy="2514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Line 5"/>
          <p:cNvCxnSpPr/>
          <p:nvPr/>
        </p:nvCxnSpPr>
        <p:spPr>
          <a:xfrm flipV="1">
            <a:off x="7601519" y="1993861"/>
            <a:ext cx="46573" cy="64561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Line 5"/>
          <p:cNvCxnSpPr/>
          <p:nvPr/>
        </p:nvCxnSpPr>
        <p:spPr>
          <a:xfrm flipH="1">
            <a:off x="7678350" y="1878391"/>
            <a:ext cx="248241" cy="6300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Line 5"/>
          <p:cNvCxnSpPr/>
          <p:nvPr/>
        </p:nvCxnSpPr>
        <p:spPr>
          <a:xfrm>
            <a:off x="7322005" y="1717814"/>
            <a:ext cx="268038" cy="1762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Line 5"/>
          <p:cNvCxnSpPr/>
          <p:nvPr/>
        </p:nvCxnSpPr>
        <p:spPr>
          <a:xfrm flipH="1" flipV="1">
            <a:off x="8757393" y="2739254"/>
            <a:ext cx="29845" cy="1837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Line 5"/>
          <p:cNvCxnSpPr/>
          <p:nvPr/>
        </p:nvCxnSpPr>
        <p:spPr>
          <a:xfrm>
            <a:off x="8486526" y="2164372"/>
            <a:ext cx="241026" cy="4866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Line 6"/>
          <p:cNvCxnSpPr/>
          <p:nvPr/>
        </p:nvCxnSpPr>
        <p:spPr>
          <a:xfrm>
            <a:off x="9103308" y="2828056"/>
            <a:ext cx="337168" cy="4938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Line 5"/>
          <p:cNvCxnSpPr/>
          <p:nvPr/>
        </p:nvCxnSpPr>
        <p:spPr>
          <a:xfrm flipH="1" flipV="1">
            <a:off x="8804359" y="2690703"/>
            <a:ext cx="222452" cy="53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Line 6"/>
          <p:cNvCxnSpPr/>
          <p:nvPr/>
        </p:nvCxnSpPr>
        <p:spPr>
          <a:xfrm>
            <a:off x="9126254" y="2795220"/>
            <a:ext cx="582975" cy="4163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Line 6"/>
          <p:cNvCxnSpPr/>
          <p:nvPr/>
        </p:nvCxnSpPr>
        <p:spPr>
          <a:xfrm>
            <a:off x="9126253" y="2772732"/>
            <a:ext cx="6921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Line 6"/>
          <p:cNvCxnSpPr/>
          <p:nvPr/>
        </p:nvCxnSpPr>
        <p:spPr>
          <a:xfrm flipH="1" flipV="1">
            <a:off x="9026812" y="2464574"/>
            <a:ext cx="38491" cy="25883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Line 5"/>
          <p:cNvCxnSpPr/>
          <p:nvPr/>
        </p:nvCxnSpPr>
        <p:spPr>
          <a:xfrm flipH="1">
            <a:off x="7638715" y="3237742"/>
            <a:ext cx="634951" cy="4753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Line 6"/>
          <p:cNvCxnSpPr/>
          <p:nvPr/>
        </p:nvCxnSpPr>
        <p:spPr>
          <a:xfrm flipH="1">
            <a:off x="7280101" y="3810964"/>
            <a:ext cx="266084" cy="28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Line 6"/>
          <p:cNvCxnSpPr/>
          <p:nvPr/>
        </p:nvCxnSpPr>
        <p:spPr>
          <a:xfrm>
            <a:off x="7601519" y="3810964"/>
            <a:ext cx="370537" cy="5734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Line 6"/>
          <p:cNvCxnSpPr/>
          <p:nvPr/>
        </p:nvCxnSpPr>
        <p:spPr>
          <a:xfrm>
            <a:off x="7648092" y="3790459"/>
            <a:ext cx="583934" cy="1904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Line 6"/>
          <p:cNvCxnSpPr/>
          <p:nvPr/>
        </p:nvCxnSpPr>
        <p:spPr>
          <a:xfrm flipH="1">
            <a:off x="7144118" y="3778092"/>
            <a:ext cx="380165" cy="921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4" name="Title 1"/>
          <p:cNvSpPr txBox="1">
            <a:spLocks/>
          </p:cNvSpPr>
          <p:nvPr/>
        </p:nvSpPr>
        <p:spPr>
          <a:xfrm>
            <a:off x="1309313" y="5143239"/>
            <a:ext cx="3938619" cy="509104"/>
          </a:xfrm>
          <a:prstGeom prst="rect">
            <a:avLst/>
          </a:prstGeom>
        </p:spPr>
        <p:txBody>
          <a:bodyPr lIns="89631" tIns="44814" rIns="89631" bIns="44814" anchor="t"/>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nSpc>
                <a:spcPts val="2200"/>
              </a:lnSpc>
            </a:pPr>
            <a:r>
              <a:rPr lang="hu-HU" sz="1600" i="0" kern="900" spc="200" dirty="0" smtClean="0">
                <a:solidFill>
                  <a:srgbClr val="EC5038"/>
                </a:solidFill>
              </a:rPr>
              <a:t>LASSÚ</a:t>
            </a:r>
            <a:r>
              <a:rPr lang="hu-HU" sz="1600" i="0" kern="900" spc="200" dirty="0">
                <a:solidFill>
                  <a:srgbClr val="EC5038"/>
                </a:solidFill>
              </a:rPr>
              <a:t> </a:t>
            </a:r>
            <a:r>
              <a:rPr lang="hu-HU" sz="1600" i="0" kern="900" spc="200" dirty="0" smtClean="0">
                <a:solidFill>
                  <a:srgbClr val="EC5038"/>
                </a:solidFill>
              </a:rPr>
              <a:t>INFORMÁCIÓ ÁRAMLÁS </a:t>
            </a:r>
            <a:r>
              <a:rPr lang="hu-HU" sz="1600" i="0" kern="900" spc="200" dirty="0" smtClean="0">
                <a:solidFill>
                  <a:srgbClr val="EC5038"/>
                </a:solidFill>
              </a:rPr>
              <a:t>„OSZD MEG</a:t>
            </a:r>
            <a:r>
              <a:rPr lang="en-US" sz="1600" i="0" kern="900" spc="200" dirty="0" smtClean="0">
                <a:solidFill>
                  <a:srgbClr val="EC5038"/>
                </a:solidFill>
              </a:rPr>
              <a:t> </a:t>
            </a:r>
            <a:r>
              <a:rPr lang="hu-HU" sz="1600" i="0" kern="900" spc="200" dirty="0" smtClean="0">
                <a:solidFill>
                  <a:srgbClr val="EC5038"/>
                </a:solidFill>
              </a:rPr>
              <a:t>ÉS</a:t>
            </a:r>
            <a:r>
              <a:rPr lang="en-US" sz="1600" i="0" kern="900" spc="200" dirty="0" smtClean="0">
                <a:solidFill>
                  <a:srgbClr val="EC5038"/>
                </a:solidFill>
              </a:rPr>
              <a:t> </a:t>
            </a:r>
            <a:r>
              <a:rPr lang="hu-HU" sz="1600" i="0" kern="900" spc="200" dirty="0" smtClean="0">
                <a:solidFill>
                  <a:srgbClr val="EC5038"/>
                </a:solidFill>
              </a:rPr>
              <a:t>URALKODJ”</a:t>
            </a:r>
            <a:endParaRPr lang="en-US" i="0" kern="900" spc="400" dirty="0">
              <a:solidFill>
                <a:srgbClr val="EC5038"/>
              </a:solidFill>
            </a:endParaRPr>
          </a:p>
        </p:txBody>
      </p:sp>
      <p:sp>
        <p:nvSpPr>
          <p:cNvPr id="146" name="Rectangle 145"/>
          <p:cNvSpPr/>
          <p:nvPr/>
        </p:nvSpPr>
        <p:spPr>
          <a:xfrm>
            <a:off x="2203663" y="4866949"/>
            <a:ext cx="2149919" cy="252279"/>
          </a:xfrm>
          <a:prstGeom prst="rect">
            <a:avLst/>
          </a:prstGeom>
        </p:spPr>
        <p:txBody>
          <a:bodyPr wrap="square" lIns="89631" tIns="44814" rIns="89631" bIns="44814">
            <a:spAutoFit/>
          </a:bodyPr>
          <a:lstStyle/>
          <a:p>
            <a:pPr algn="ctr" defTabSz="914140">
              <a:lnSpc>
                <a:spcPct val="150000"/>
              </a:lnSpc>
            </a:pPr>
            <a:r>
              <a:rPr lang="hu-HU" sz="800" b="1" kern="0" spc="150" dirty="0" smtClean="0">
                <a:solidFill>
                  <a:srgbClr val="8D8D8D"/>
                </a:solidFill>
              </a:rPr>
              <a:t>TRADÍCIONÁLIS</a:t>
            </a:r>
            <a:r>
              <a:rPr lang="en-US" sz="800" b="1" kern="0" spc="150" dirty="0" smtClean="0">
                <a:solidFill>
                  <a:srgbClr val="8D8D8D"/>
                </a:solidFill>
              </a:rPr>
              <a:t> </a:t>
            </a:r>
            <a:r>
              <a:rPr lang="hu-HU" sz="800" b="1" kern="0" spc="150" dirty="0" smtClean="0">
                <a:solidFill>
                  <a:srgbClr val="8D8D8D"/>
                </a:solidFill>
              </a:rPr>
              <a:t>HIERARCHIA</a:t>
            </a:r>
            <a:endParaRPr lang="en-US" sz="800" b="1" kern="0" spc="150" dirty="0">
              <a:solidFill>
                <a:srgbClr val="8D8D8D"/>
              </a:solidFill>
            </a:endParaRPr>
          </a:p>
        </p:txBody>
      </p:sp>
      <p:sp>
        <p:nvSpPr>
          <p:cNvPr id="147" name="Title 1"/>
          <p:cNvSpPr txBox="1">
            <a:spLocks/>
          </p:cNvSpPr>
          <p:nvPr/>
        </p:nvSpPr>
        <p:spPr>
          <a:xfrm>
            <a:off x="6259433" y="5151706"/>
            <a:ext cx="4172924" cy="509104"/>
          </a:xfrm>
          <a:prstGeom prst="rect">
            <a:avLst/>
          </a:prstGeom>
        </p:spPr>
        <p:txBody>
          <a:bodyPr lIns="89631" tIns="44814" rIns="89631" bIns="44814" anchor="t"/>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nSpc>
                <a:spcPts val="2200"/>
              </a:lnSpc>
            </a:pPr>
            <a:r>
              <a:rPr lang="hu-HU" sz="1600" i="0" kern="900" spc="200" dirty="0" smtClean="0">
                <a:solidFill>
                  <a:srgbClr val="EC5038"/>
                </a:solidFill>
              </a:rPr>
              <a:t>GYORS, 360 FOKOS INFORMÁCIÓ TANUL</a:t>
            </a:r>
            <a:r>
              <a:rPr lang="hu-HU" sz="1600" i="0" kern="900" spc="200" dirty="0" smtClean="0">
                <a:solidFill>
                  <a:srgbClr val="EC5038"/>
                </a:solidFill>
              </a:rPr>
              <a:t> ÉS ALKALMAZKODIK</a:t>
            </a:r>
            <a:endParaRPr lang="en-US" i="0" kern="900" spc="400" dirty="0">
              <a:solidFill>
                <a:srgbClr val="EC5038"/>
              </a:solidFill>
            </a:endParaRPr>
          </a:p>
        </p:txBody>
      </p:sp>
      <p:sp>
        <p:nvSpPr>
          <p:cNvPr id="148" name="Rectangle 147"/>
          <p:cNvSpPr/>
          <p:nvPr/>
        </p:nvSpPr>
        <p:spPr>
          <a:xfrm>
            <a:off x="7270937" y="4866949"/>
            <a:ext cx="2149919" cy="252279"/>
          </a:xfrm>
          <a:prstGeom prst="rect">
            <a:avLst/>
          </a:prstGeom>
        </p:spPr>
        <p:txBody>
          <a:bodyPr wrap="square" lIns="89631" tIns="44814" rIns="89631" bIns="44814">
            <a:spAutoFit/>
          </a:bodyPr>
          <a:lstStyle/>
          <a:p>
            <a:pPr algn="ctr" defTabSz="914140">
              <a:lnSpc>
                <a:spcPct val="150000"/>
              </a:lnSpc>
            </a:pPr>
            <a:r>
              <a:rPr lang="hu-HU" sz="800" b="1" kern="0" spc="150" dirty="0" smtClean="0">
                <a:solidFill>
                  <a:srgbClr val="8D8D8D"/>
                </a:solidFill>
              </a:rPr>
              <a:t>RESZPONZÍV</a:t>
            </a:r>
            <a:r>
              <a:rPr lang="en-US" sz="800" b="1" kern="0" spc="150" dirty="0" smtClean="0">
                <a:solidFill>
                  <a:srgbClr val="8D8D8D"/>
                </a:solidFill>
              </a:rPr>
              <a:t> </a:t>
            </a:r>
            <a:r>
              <a:rPr lang="hu-HU" sz="800" b="1" kern="0" spc="150" dirty="0" smtClean="0">
                <a:solidFill>
                  <a:srgbClr val="8D8D8D"/>
                </a:solidFill>
              </a:rPr>
              <a:t>HÁLÓZATOK</a:t>
            </a:r>
            <a:endParaRPr lang="en-US" sz="800" b="1" kern="0" spc="150" dirty="0">
              <a:solidFill>
                <a:srgbClr val="8D8D8D"/>
              </a:solidFill>
            </a:endParaRPr>
          </a:p>
        </p:txBody>
      </p:sp>
      <p:grpSp>
        <p:nvGrpSpPr>
          <p:cNvPr id="77" name="Group 76"/>
          <p:cNvGrpSpPr/>
          <p:nvPr/>
        </p:nvGrpSpPr>
        <p:grpSpPr>
          <a:xfrm>
            <a:off x="6400995" y="1471769"/>
            <a:ext cx="3417442" cy="2901511"/>
            <a:chOff x="6553438" y="1635263"/>
            <a:chExt cx="3417927" cy="2901511"/>
          </a:xfrm>
        </p:grpSpPr>
        <p:cxnSp>
          <p:nvCxnSpPr>
            <p:cNvPr id="145" name="Line 3c"/>
            <p:cNvCxnSpPr/>
            <p:nvPr/>
          </p:nvCxnSpPr>
          <p:spPr>
            <a:xfrm flipH="1" flipV="1">
              <a:off x="7791836" y="2844144"/>
              <a:ext cx="592893" cy="1060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Line 3b"/>
            <p:cNvCxnSpPr/>
            <p:nvPr/>
          </p:nvCxnSpPr>
          <p:spPr>
            <a:xfrm flipH="1">
              <a:off x="7791836" y="2310744"/>
              <a:ext cx="798299" cy="5174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Line 3a"/>
            <p:cNvCxnSpPr/>
            <p:nvPr/>
          </p:nvCxnSpPr>
          <p:spPr>
            <a:xfrm flipH="1" flipV="1">
              <a:off x="7717683" y="2876256"/>
              <a:ext cx="906" cy="97537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Line 2"/>
            <p:cNvCxnSpPr/>
            <p:nvPr/>
          </p:nvCxnSpPr>
          <p:spPr>
            <a:xfrm flipV="1">
              <a:off x="7312370" y="2876256"/>
              <a:ext cx="405313" cy="3982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Line 2"/>
            <p:cNvCxnSpPr/>
            <p:nvPr/>
          </p:nvCxnSpPr>
          <p:spPr>
            <a:xfrm>
              <a:off x="7308469" y="3341712"/>
              <a:ext cx="405313" cy="5238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Line 1"/>
            <p:cNvCxnSpPr/>
            <p:nvPr/>
          </p:nvCxnSpPr>
          <p:spPr>
            <a:xfrm flipV="1">
              <a:off x="6553438" y="3307403"/>
              <a:ext cx="638091" cy="507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Line 4"/>
            <p:cNvCxnSpPr/>
            <p:nvPr/>
          </p:nvCxnSpPr>
          <p:spPr>
            <a:xfrm flipH="1">
              <a:off x="8582992" y="2878637"/>
              <a:ext cx="267950" cy="929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Line 4"/>
            <p:cNvCxnSpPr/>
            <p:nvPr/>
          </p:nvCxnSpPr>
          <p:spPr>
            <a:xfrm flipH="1" flipV="1">
              <a:off x="7834148" y="2122626"/>
              <a:ext cx="598267" cy="7690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Line 4"/>
            <p:cNvCxnSpPr/>
            <p:nvPr/>
          </p:nvCxnSpPr>
          <p:spPr>
            <a:xfrm>
              <a:off x="8498615" y="3087068"/>
              <a:ext cx="1" cy="2155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Line 4"/>
            <p:cNvCxnSpPr/>
            <p:nvPr/>
          </p:nvCxnSpPr>
          <p:spPr>
            <a:xfrm flipH="1">
              <a:off x="8661076" y="1870213"/>
              <a:ext cx="651828" cy="3614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Line 4"/>
            <p:cNvCxnSpPr/>
            <p:nvPr/>
          </p:nvCxnSpPr>
          <p:spPr>
            <a:xfrm flipH="1">
              <a:off x="8620509" y="1635263"/>
              <a:ext cx="168284" cy="5964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Line 4"/>
            <p:cNvCxnSpPr/>
            <p:nvPr/>
          </p:nvCxnSpPr>
          <p:spPr>
            <a:xfrm>
              <a:off x="8239679" y="1767551"/>
              <a:ext cx="334136" cy="4609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Line 5"/>
            <p:cNvCxnSpPr/>
            <p:nvPr/>
          </p:nvCxnSpPr>
          <p:spPr>
            <a:xfrm>
              <a:off x="8538926" y="3357422"/>
              <a:ext cx="466003" cy="7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Line 5"/>
            <p:cNvCxnSpPr/>
            <p:nvPr/>
          </p:nvCxnSpPr>
          <p:spPr>
            <a:xfrm>
              <a:off x="8503824" y="3427344"/>
              <a:ext cx="236177" cy="6700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Line 5"/>
            <p:cNvCxnSpPr/>
            <p:nvPr/>
          </p:nvCxnSpPr>
          <p:spPr>
            <a:xfrm flipH="1">
              <a:off x="8350879" y="3423402"/>
              <a:ext cx="104775" cy="2114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Line 5"/>
            <p:cNvCxnSpPr/>
            <p:nvPr/>
          </p:nvCxnSpPr>
          <p:spPr>
            <a:xfrm flipH="1">
              <a:off x="8151997" y="3401219"/>
              <a:ext cx="300104" cy="372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Line 5"/>
            <p:cNvCxnSpPr/>
            <p:nvPr/>
          </p:nvCxnSpPr>
          <p:spPr>
            <a:xfrm flipH="1">
              <a:off x="8937613" y="2553753"/>
              <a:ext cx="457595" cy="2514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Line 5"/>
            <p:cNvCxnSpPr/>
            <p:nvPr/>
          </p:nvCxnSpPr>
          <p:spPr>
            <a:xfrm flipV="1">
              <a:off x="7754132" y="2146261"/>
              <a:ext cx="46580" cy="64561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Line 5"/>
            <p:cNvCxnSpPr/>
            <p:nvPr/>
          </p:nvCxnSpPr>
          <p:spPr>
            <a:xfrm flipH="1">
              <a:off x="7830973" y="2030791"/>
              <a:ext cx="248276" cy="6300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Line 5"/>
            <p:cNvCxnSpPr/>
            <p:nvPr/>
          </p:nvCxnSpPr>
          <p:spPr>
            <a:xfrm>
              <a:off x="7474579" y="1870213"/>
              <a:ext cx="268076" cy="1762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Line 5"/>
            <p:cNvCxnSpPr/>
            <p:nvPr/>
          </p:nvCxnSpPr>
          <p:spPr>
            <a:xfrm flipH="1" flipV="1">
              <a:off x="8910169" y="2891654"/>
              <a:ext cx="29849" cy="1837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Line 5"/>
            <p:cNvCxnSpPr/>
            <p:nvPr/>
          </p:nvCxnSpPr>
          <p:spPr>
            <a:xfrm>
              <a:off x="8639264" y="2316771"/>
              <a:ext cx="241060" cy="4866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Line 6"/>
            <p:cNvCxnSpPr/>
            <p:nvPr/>
          </p:nvCxnSpPr>
          <p:spPr>
            <a:xfrm>
              <a:off x="9256135" y="2980455"/>
              <a:ext cx="337216" cy="4938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Line 5"/>
            <p:cNvCxnSpPr/>
            <p:nvPr/>
          </p:nvCxnSpPr>
          <p:spPr>
            <a:xfrm flipH="1" flipV="1">
              <a:off x="8957142" y="2843104"/>
              <a:ext cx="222484" cy="53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Line 6"/>
            <p:cNvCxnSpPr/>
            <p:nvPr/>
          </p:nvCxnSpPr>
          <p:spPr>
            <a:xfrm>
              <a:off x="9279083" y="2947621"/>
              <a:ext cx="583058" cy="4163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Line 6"/>
            <p:cNvCxnSpPr/>
            <p:nvPr/>
          </p:nvCxnSpPr>
          <p:spPr>
            <a:xfrm>
              <a:off x="9279083" y="2925133"/>
              <a:ext cx="6922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Line 6"/>
            <p:cNvCxnSpPr/>
            <p:nvPr/>
          </p:nvCxnSpPr>
          <p:spPr>
            <a:xfrm flipH="1" flipV="1">
              <a:off x="9179626" y="2616973"/>
              <a:ext cx="38497" cy="25883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Line 5"/>
            <p:cNvCxnSpPr/>
            <p:nvPr/>
          </p:nvCxnSpPr>
          <p:spPr>
            <a:xfrm flipH="1">
              <a:off x="7791333" y="3390140"/>
              <a:ext cx="635041" cy="47539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6" name="Line 6"/>
            <p:cNvCxnSpPr/>
            <p:nvPr/>
          </p:nvCxnSpPr>
          <p:spPr>
            <a:xfrm flipH="1">
              <a:off x="7432669" y="3963363"/>
              <a:ext cx="266122" cy="28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Line 6"/>
            <p:cNvCxnSpPr/>
            <p:nvPr/>
          </p:nvCxnSpPr>
          <p:spPr>
            <a:xfrm>
              <a:off x="7754132" y="3963363"/>
              <a:ext cx="370590" cy="5734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8" name="Line 6"/>
            <p:cNvCxnSpPr/>
            <p:nvPr/>
          </p:nvCxnSpPr>
          <p:spPr>
            <a:xfrm>
              <a:off x="7800712" y="3942859"/>
              <a:ext cx="584017" cy="1904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9" name="Line 6"/>
            <p:cNvCxnSpPr/>
            <p:nvPr/>
          </p:nvCxnSpPr>
          <p:spPr>
            <a:xfrm flipH="1">
              <a:off x="7296666" y="3930492"/>
              <a:ext cx="380219" cy="921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888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1000"/>
                                        <p:tgtEl>
                                          <p:spTgt spid="73"/>
                                        </p:tgtEl>
                                      </p:cBhvr>
                                    </p:animEffect>
                                  </p:childTnLst>
                                </p:cTn>
                              </p:par>
                              <p:par>
                                <p:cTn id="8" presetID="22" presetClass="entr" presetSubtype="1"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500"/>
                                        <p:tgtEl>
                                          <p:spTgt spid="144"/>
                                        </p:tgtEl>
                                      </p:cBhvr>
                                    </p:animEffect>
                                  </p:childTnLst>
                                </p:cTn>
                              </p:par>
                            </p:childTnLst>
                          </p:cTn>
                        </p:par>
                        <p:par>
                          <p:cTn id="15" fill="hold">
                            <p:stCondLst>
                              <p:cond delay="2250"/>
                            </p:stCondLst>
                            <p:childTnLst>
                              <p:par>
                                <p:cTn id="16" presetID="22" presetClass="entr" presetSubtype="8" fill="hold" nodeType="afterEffect">
                                  <p:stCondLst>
                                    <p:cond delay="2000"/>
                                  </p:stCondLst>
                                  <p:childTnLst>
                                    <p:set>
                                      <p:cBhvr>
                                        <p:cTn id="17" dur="1" fill="hold">
                                          <p:stCondLst>
                                            <p:cond delay="0"/>
                                          </p:stCondLst>
                                        </p:cTn>
                                        <p:tgtEl>
                                          <p:spTgt spid="117"/>
                                        </p:tgtEl>
                                        <p:attrNameLst>
                                          <p:attrName>style.visibility</p:attrName>
                                        </p:attrNameLst>
                                      </p:cBhvr>
                                      <p:to>
                                        <p:strVal val="visible"/>
                                      </p:to>
                                    </p:set>
                                    <p:animEffect transition="in" filter="wipe(left)">
                                      <p:cBhvr>
                                        <p:cTn id="18" dur="250"/>
                                        <p:tgtEl>
                                          <p:spTgt spid="117"/>
                                        </p:tgtEl>
                                      </p:cBhvr>
                                    </p:animEffect>
                                  </p:childTnLst>
                                </p:cTn>
                              </p:par>
                            </p:childTnLst>
                          </p:cTn>
                        </p:par>
                        <p:par>
                          <p:cTn id="19" fill="hold">
                            <p:stCondLst>
                              <p:cond delay="4500"/>
                            </p:stCondLst>
                            <p:childTnLst>
                              <p:par>
                                <p:cTn id="20" presetID="22" presetClass="entr" presetSubtype="8"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left)">
                                      <p:cBhvr>
                                        <p:cTn id="22" dur="250"/>
                                        <p:tgtEl>
                                          <p:spTgt spid="115"/>
                                        </p:tgtEl>
                                      </p:cBhvr>
                                    </p:animEffect>
                                  </p:childTnLst>
                                </p:cTn>
                              </p:par>
                              <p:par>
                                <p:cTn id="23" presetID="22" presetClass="entr" presetSubtype="8"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left)">
                                      <p:cBhvr>
                                        <p:cTn id="25" dur="250"/>
                                        <p:tgtEl>
                                          <p:spTgt spid="116"/>
                                        </p:tgtEl>
                                      </p:cBhvr>
                                    </p:animEffect>
                                  </p:childTnLst>
                                </p:cTn>
                              </p:par>
                            </p:childTnLst>
                          </p:cTn>
                        </p:par>
                        <p:par>
                          <p:cTn id="26" fill="hold">
                            <p:stCondLst>
                              <p:cond delay="4750"/>
                            </p:stCondLst>
                            <p:childTnLst>
                              <p:par>
                                <p:cTn id="27" presetID="22" presetClass="exit" presetSubtype="8" fill="hold" nodeType="afterEffect">
                                  <p:stCondLst>
                                    <p:cond delay="0"/>
                                  </p:stCondLst>
                                  <p:childTnLst>
                                    <p:animEffect transition="out" filter="wipe(left)">
                                      <p:cBhvr>
                                        <p:cTn id="28" dur="250"/>
                                        <p:tgtEl>
                                          <p:spTgt spid="117"/>
                                        </p:tgtEl>
                                      </p:cBhvr>
                                    </p:animEffect>
                                    <p:set>
                                      <p:cBhvr>
                                        <p:cTn id="29" dur="1" fill="hold">
                                          <p:stCondLst>
                                            <p:cond delay="249"/>
                                          </p:stCondLst>
                                        </p:cTn>
                                        <p:tgtEl>
                                          <p:spTgt spid="117"/>
                                        </p:tgtEl>
                                        <p:attrNameLst>
                                          <p:attrName>style.visibility</p:attrName>
                                        </p:attrNameLst>
                                      </p:cBhvr>
                                      <p:to>
                                        <p:strVal val="hidden"/>
                                      </p:to>
                                    </p:set>
                                  </p:childTnLst>
                                </p:cTn>
                              </p:par>
                              <p:par>
                                <p:cTn id="30" presetID="22" presetClass="exit" presetSubtype="8" fill="hold" nodeType="withEffect">
                                  <p:stCondLst>
                                    <p:cond delay="0"/>
                                  </p:stCondLst>
                                  <p:childTnLst>
                                    <p:animEffect transition="out" filter="wipe(left)">
                                      <p:cBhvr>
                                        <p:cTn id="31" dur="250"/>
                                        <p:tgtEl>
                                          <p:spTgt spid="116"/>
                                        </p:tgtEl>
                                      </p:cBhvr>
                                    </p:animEffect>
                                    <p:set>
                                      <p:cBhvr>
                                        <p:cTn id="32" dur="1" fill="hold">
                                          <p:stCondLst>
                                            <p:cond delay="249"/>
                                          </p:stCondLst>
                                        </p:cTn>
                                        <p:tgtEl>
                                          <p:spTgt spid="116"/>
                                        </p:tgtEl>
                                        <p:attrNameLst>
                                          <p:attrName>style.visibility</p:attrName>
                                        </p:attrNameLst>
                                      </p:cBhvr>
                                      <p:to>
                                        <p:strVal val="hidden"/>
                                      </p:to>
                                    </p:set>
                                  </p:childTnLst>
                                </p:cTn>
                              </p:par>
                              <p:par>
                                <p:cTn id="33" presetID="22" presetClass="entr" presetSubtype="8" fill="hold" nodeType="withEffect">
                                  <p:stCondLst>
                                    <p:cond delay="20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250"/>
                                        <p:tgtEl>
                                          <p:spTgt spid="114"/>
                                        </p:tgtEl>
                                      </p:cBhvr>
                                    </p:animEffect>
                                  </p:childTnLst>
                                </p:cTn>
                              </p:par>
                              <p:par>
                                <p:cTn id="36" presetID="22" presetClass="entr" presetSubtype="8" fill="hold" nodeType="withEffect">
                                  <p:stCondLst>
                                    <p:cond delay="200"/>
                                  </p:stCondLst>
                                  <p:childTnLst>
                                    <p:set>
                                      <p:cBhvr>
                                        <p:cTn id="37" dur="1" fill="hold">
                                          <p:stCondLst>
                                            <p:cond delay="0"/>
                                          </p:stCondLst>
                                        </p:cTn>
                                        <p:tgtEl>
                                          <p:spTgt spid="112"/>
                                        </p:tgtEl>
                                        <p:attrNameLst>
                                          <p:attrName>style.visibility</p:attrName>
                                        </p:attrNameLst>
                                      </p:cBhvr>
                                      <p:to>
                                        <p:strVal val="visible"/>
                                      </p:to>
                                    </p:set>
                                    <p:animEffect transition="in" filter="wipe(left)">
                                      <p:cBhvr>
                                        <p:cTn id="38" dur="250"/>
                                        <p:tgtEl>
                                          <p:spTgt spid="112"/>
                                        </p:tgtEl>
                                      </p:cBhvr>
                                    </p:animEffect>
                                  </p:childTnLst>
                                </p:cTn>
                              </p:par>
                              <p:par>
                                <p:cTn id="39" presetID="22" presetClass="entr" presetSubtype="8" fill="hold" nodeType="withEffect">
                                  <p:stCondLst>
                                    <p:cond delay="200"/>
                                  </p:stCondLst>
                                  <p:childTnLst>
                                    <p:set>
                                      <p:cBhvr>
                                        <p:cTn id="40" dur="1" fill="hold">
                                          <p:stCondLst>
                                            <p:cond delay="0"/>
                                          </p:stCondLst>
                                        </p:cTn>
                                        <p:tgtEl>
                                          <p:spTgt spid="113"/>
                                        </p:tgtEl>
                                        <p:attrNameLst>
                                          <p:attrName>style.visibility</p:attrName>
                                        </p:attrNameLst>
                                      </p:cBhvr>
                                      <p:to>
                                        <p:strVal val="visible"/>
                                      </p:to>
                                    </p:set>
                                    <p:animEffect transition="in" filter="wipe(left)">
                                      <p:cBhvr>
                                        <p:cTn id="41" dur="250"/>
                                        <p:tgtEl>
                                          <p:spTgt spid="113"/>
                                        </p:tgtEl>
                                      </p:cBhvr>
                                    </p:animEffect>
                                  </p:childTnLst>
                                </p:cTn>
                              </p:par>
                              <p:par>
                                <p:cTn id="42" presetID="22" presetClass="exit" presetSubtype="8" fill="hold" nodeType="withEffect">
                                  <p:stCondLst>
                                    <p:cond delay="200"/>
                                  </p:stCondLst>
                                  <p:childTnLst>
                                    <p:animEffect transition="out" filter="wipe(left)">
                                      <p:cBhvr>
                                        <p:cTn id="43" dur="250"/>
                                        <p:tgtEl>
                                          <p:spTgt spid="115"/>
                                        </p:tgtEl>
                                      </p:cBhvr>
                                    </p:animEffect>
                                    <p:set>
                                      <p:cBhvr>
                                        <p:cTn id="44" dur="1" fill="hold">
                                          <p:stCondLst>
                                            <p:cond delay="249"/>
                                          </p:stCondLst>
                                        </p:cTn>
                                        <p:tgtEl>
                                          <p:spTgt spid="115"/>
                                        </p:tgtEl>
                                        <p:attrNameLst>
                                          <p:attrName>style.visibility</p:attrName>
                                        </p:attrNameLst>
                                      </p:cBhvr>
                                      <p:to>
                                        <p:strVal val="hidden"/>
                                      </p:to>
                                    </p:set>
                                  </p:childTnLst>
                                </p:cTn>
                              </p:par>
                              <p:par>
                                <p:cTn id="45" presetID="22" presetClass="exit" presetSubtype="8" fill="hold" nodeType="withEffect">
                                  <p:stCondLst>
                                    <p:cond delay="500"/>
                                  </p:stCondLst>
                                  <p:childTnLst>
                                    <p:animEffect transition="out" filter="wipe(left)">
                                      <p:cBhvr>
                                        <p:cTn id="46" dur="250"/>
                                        <p:tgtEl>
                                          <p:spTgt spid="114"/>
                                        </p:tgtEl>
                                      </p:cBhvr>
                                    </p:animEffect>
                                    <p:set>
                                      <p:cBhvr>
                                        <p:cTn id="47" dur="1" fill="hold">
                                          <p:stCondLst>
                                            <p:cond delay="249"/>
                                          </p:stCondLst>
                                        </p:cTn>
                                        <p:tgtEl>
                                          <p:spTgt spid="114"/>
                                        </p:tgtEl>
                                        <p:attrNameLst>
                                          <p:attrName>style.visibility</p:attrName>
                                        </p:attrNameLst>
                                      </p:cBhvr>
                                      <p:to>
                                        <p:strVal val="hidden"/>
                                      </p:to>
                                    </p:set>
                                  </p:childTnLst>
                                </p:cTn>
                              </p:par>
                              <p:par>
                                <p:cTn id="48" presetID="22" presetClass="exit" presetSubtype="8" fill="hold" nodeType="withEffect">
                                  <p:stCondLst>
                                    <p:cond delay="500"/>
                                  </p:stCondLst>
                                  <p:childTnLst>
                                    <p:animEffect transition="out" filter="wipe(left)">
                                      <p:cBhvr>
                                        <p:cTn id="49" dur="250"/>
                                        <p:tgtEl>
                                          <p:spTgt spid="112"/>
                                        </p:tgtEl>
                                      </p:cBhvr>
                                    </p:animEffect>
                                    <p:set>
                                      <p:cBhvr>
                                        <p:cTn id="50" dur="1" fill="hold">
                                          <p:stCondLst>
                                            <p:cond delay="249"/>
                                          </p:stCondLst>
                                        </p:cTn>
                                        <p:tgtEl>
                                          <p:spTgt spid="112"/>
                                        </p:tgtEl>
                                        <p:attrNameLst>
                                          <p:attrName>style.visibility</p:attrName>
                                        </p:attrNameLst>
                                      </p:cBhvr>
                                      <p:to>
                                        <p:strVal val="hidden"/>
                                      </p:to>
                                    </p:set>
                                  </p:childTnLst>
                                </p:cTn>
                              </p:par>
                              <p:par>
                                <p:cTn id="51" presetID="22" presetClass="exit" presetSubtype="8" fill="hold" nodeType="withEffect">
                                  <p:stCondLst>
                                    <p:cond delay="500"/>
                                  </p:stCondLst>
                                  <p:childTnLst>
                                    <p:animEffect transition="out" filter="wipe(left)">
                                      <p:cBhvr>
                                        <p:cTn id="52" dur="250"/>
                                        <p:tgtEl>
                                          <p:spTgt spid="113"/>
                                        </p:tgtEl>
                                      </p:cBhvr>
                                    </p:animEffect>
                                    <p:set>
                                      <p:cBhvr>
                                        <p:cTn id="53" dur="1" fill="hold">
                                          <p:stCondLst>
                                            <p:cond delay="249"/>
                                          </p:stCondLst>
                                        </p:cTn>
                                        <p:tgtEl>
                                          <p:spTgt spid="113"/>
                                        </p:tgtEl>
                                        <p:attrNameLst>
                                          <p:attrName>style.visibility</p:attrName>
                                        </p:attrNameLst>
                                      </p:cBhvr>
                                      <p:to>
                                        <p:strVal val="hidden"/>
                                      </p:to>
                                    </p:set>
                                  </p:childTnLst>
                                </p:cTn>
                              </p:par>
                              <p:par>
                                <p:cTn id="54" presetID="22" presetClass="entr" presetSubtype="8" fill="hold" nodeType="withEffect">
                                  <p:stCondLst>
                                    <p:cond delay="500"/>
                                  </p:stCondLst>
                                  <p:childTnLst>
                                    <p:set>
                                      <p:cBhvr>
                                        <p:cTn id="55" dur="1" fill="hold">
                                          <p:stCondLst>
                                            <p:cond delay="0"/>
                                          </p:stCondLst>
                                        </p:cTn>
                                        <p:tgtEl>
                                          <p:spTgt spid="118"/>
                                        </p:tgtEl>
                                        <p:attrNameLst>
                                          <p:attrName>style.visibility</p:attrName>
                                        </p:attrNameLst>
                                      </p:cBhvr>
                                      <p:to>
                                        <p:strVal val="visible"/>
                                      </p:to>
                                    </p:set>
                                    <p:animEffect transition="in" filter="wipe(left)">
                                      <p:cBhvr>
                                        <p:cTn id="56" dur="250"/>
                                        <p:tgtEl>
                                          <p:spTgt spid="118"/>
                                        </p:tgtEl>
                                      </p:cBhvr>
                                    </p:animEffect>
                                  </p:childTnLst>
                                </p:cTn>
                              </p:par>
                              <p:par>
                                <p:cTn id="57" presetID="22" presetClass="entr" presetSubtype="2" fill="hold" nodeType="withEffect">
                                  <p:stCondLst>
                                    <p:cond delay="500"/>
                                  </p:stCondLst>
                                  <p:childTnLst>
                                    <p:set>
                                      <p:cBhvr>
                                        <p:cTn id="58" dur="1" fill="hold">
                                          <p:stCondLst>
                                            <p:cond delay="0"/>
                                          </p:stCondLst>
                                        </p:cTn>
                                        <p:tgtEl>
                                          <p:spTgt spid="119"/>
                                        </p:tgtEl>
                                        <p:attrNameLst>
                                          <p:attrName>style.visibility</p:attrName>
                                        </p:attrNameLst>
                                      </p:cBhvr>
                                      <p:to>
                                        <p:strVal val="visible"/>
                                      </p:to>
                                    </p:set>
                                    <p:animEffect transition="in" filter="wipe(right)">
                                      <p:cBhvr>
                                        <p:cTn id="59" dur="250"/>
                                        <p:tgtEl>
                                          <p:spTgt spid="119"/>
                                        </p:tgtEl>
                                      </p:cBhvr>
                                    </p:animEffect>
                                  </p:childTnLst>
                                </p:cTn>
                              </p:par>
                              <p:par>
                                <p:cTn id="60" presetID="22" presetClass="entr" presetSubtype="4" fill="hold" nodeType="withEffect">
                                  <p:stCondLst>
                                    <p:cond delay="500"/>
                                  </p:stCondLst>
                                  <p:childTnLst>
                                    <p:set>
                                      <p:cBhvr>
                                        <p:cTn id="61" dur="1" fill="hold">
                                          <p:stCondLst>
                                            <p:cond delay="0"/>
                                          </p:stCondLst>
                                        </p:cTn>
                                        <p:tgtEl>
                                          <p:spTgt spid="121"/>
                                        </p:tgtEl>
                                        <p:attrNameLst>
                                          <p:attrName>style.visibility</p:attrName>
                                        </p:attrNameLst>
                                      </p:cBhvr>
                                      <p:to>
                                        <p:strVal val="visible"/>
                                      </p:to>
                                    </p:set>
                                    <p:animEffect transition="in" filter="wipe(down)">
                                      <p:cBhvr>
                                        <p:cTn id="62" dur="250"/>
                                        <p:tgtEl>
                                          <p:spTgt spid="121"/>
                                        </p:tgtEl>
                                      </p:cBhvr>
                                    </p:animEffect>
                                  </p:childTnLst>
                                </p:cTn>
                              </p:par>
                              <p:par>
                                <p:cTn id="63" presetID="22" presetClass="entr" presetSubtype="4" fill="hold" nodeType="withEffect">
                                  <p:stCondLst>
                                    <p:cond delay="500"/>
                                  </p:stCondLst>
                                  <p:childTnLst>
                                    <p:set>
                                      <p:cBhvr>
                                        <p:cTn id="64" dur="1" fill="hold">
                                          <p:stCondLst>
                                            <p:cond delay="0"/>
                                          </p:stCondLst>
                                        </p:cTn>
                                        <p:tgtEl>
                                          <p:spTgt spid="123"/>
                                        </p:tgtEl>
                                        <p:attrNameLst>
                                          <p:attrName>style.visibility</p:attrName>
                                        </p:attrNameLst>
                                      </p:cBhvr>
                                      <p:to>
                                        <p:strVal val="visible"/>
                                      </p:to>
                                    </p:set>
                                    <p:animEffect transition="in" filter="wipe(down)">
                                      <p:cBhvr>
                                        <p:cTn id="65" dur="250"/>
                                        <p:tgtEl>
                                          <p:spTgt spid="123"/>
                                        </p:tgtEl>
                                      </p:cBhvr>
                                    </p:animEffect>
                                  </p:childTnLst>
                                </p:cTn>
                              </p:par>
                              <p:par>
                                <p:cTn id="66" presetID="22" presetClass="entr" presetSubtype="4" fill="hold" nodeType="withEffect">
                                  <p:stCondLst>
                                    <p:cond delay="500"/>
                                  </p:stCondLst>
                                  <p:childTnLst>
                                    <p:set>
                                      <p:cBhvr>
                                        <p:cTn id="67" dur="1" fill="hold">
                                          <p:stCondLst>
                                            <p:cond delay="0"/>
                                          </p:stCondLst>
                                        </p:cTn>
                                        <p:tgtEl>
                                          <p:spTgt spid="122"/>
                                        </p:tgtEl>
                                        <p:attrNameLst>
                                          <p:attrName>style.visibility</p:attrName>
                                        </p:attrNameLst>
                                      </p:cBhvr>
                                      <p:to>
                                        <p:strVal val="visible"/>
                                      </p:to>
                                    </p:set>
                                    <p:animEffect transition="in" filter="wipe(down)">
                                      <p:cBhvr>
                                        <p:cTn id="68" dur="250"/>
                                        <p:tgtEl>
                                          <p:spTgt spid="122"/>
                                        </p:tgtEl>
                                      </p:cBhvr>
                                    </p:animEffect>
                                  </p:childTnLst>
                                </p:cTn>
                              </p:par>
                              <p:par>
                                <p:cTn id="69" presetID="22" presetClass="entr" presetSubtype="1" fill="hold" nodeType="withEffect">
                                  <p:stCondLst>
                                    <p:cond delay="500"/>
                                  </p:stCondLst>
                                  <p:childTnLst>
                                    <p:set>
                                      <p:cBhvr>
                                        <p:cTn id="70" dur="1" fill="hold">
                                          <p:stCondLst>
                                            <p:cond delay="0"/>
                                          </p:stCondLst>
                                        </p:cTn>
                                        <p:tgtEl>
                                          <p:spTgt spid="120"/>
                                        </p:tgtEl>
                                        <p:attrNameLst>
                                          <p:attrName>style.visibility</p:attrName>
                                        </p:attrNameLst>
                                      </p:cBhvr>
                                      <p:to>
                                        <p:strVal val="visible"/>
                                      </p:to>
                                    </p:set>
                                    <p:animEffect transition="in" filter="wipe(up)">
                                      <p:cBhvr>
                                        <p:cTn id="71" dur="250"/>
                                        <p:tgtEl>
                                          <p:spTgt spid="120"/>
                                        </p:tgtEl>
                                      </p:cBhvr>
                                    </p:animEffect>
                                  </p:childTnLst>
                                </p:cTn>
                              </p:par>
                            </p:childTnLst>
                          </p:cTn>
                        </p:par>
                        <p:par>
                          <p:cTn id="72" fill="hold">
                            <p:stCondLst>
                              <p:cond delay="5500"/>
                            </p:stCondLst>
                            <p:childTnLst>
                              <p:par>
                                <p:cTn id="73" presetID="22" presetClass="exit" presetSubtype="8" fill="hold" nodeType="afterEffect">
                                  <p:stCondLst>
                                    <p:cond delay="0"/>
                                  </p:stCondLst>
                                  <p:childTnLst>
                                    <p:animEffect transition="out" filter="wipe(left)">
                                      <p:cBhvr>
                                        <p:cTn id="74" dur="250"/>
                                        <p:tgtEl>
                                          <p:spTgt spid="118"/>
                                        </p:tgtEl>
                                      </p:cBhvr>
                                    </p:animEffect>
                                    <p:set>
                                      <p:cBhvr>
                                        <p:cTn id="75" dur="1" fill="hold">
                                          <p:stCondLst>
                                            <p:cond delay="249"/>
                                          </p:stCondLst>
                                        </p:cTn>
                                        <p:tgtEl>
                                          <p:spTgt spid="118"/>
                                        </p:tgtEl>
                                        <p:attrNameLst>
                                          <p:attrName>style.visibility</p:attrName>
                                        </p:attrNameLst>
                                      </p:cBhvr>
                                      <p:to>
                                        <p:strVal val="hidden"/>
                                      </p:to>
                                    </p:set>
                                  </p:childTnLst>
                                </p:cTn>
                              </p:par>
                              <p:par>
                                <p:cTn id="76" presetID="22" presetClass="exit" presetSubtype="2" fill="hold" nodeType="withEffect">
                                  <p:stCondLst>
                                    <p:cond delay="0"/>
                                  </p:stCondLst>
                                  <p:childTnLst>
                                    <p:animEffect transition="out" filter="wipe(right)">
                                      <p:cBhvr>
                                        <p:cTn id="77" dur="250"/>
                                        <p:tgtEl>
                                          <p:spTgt spid="119"/>
                                        </p:tgtEl>
                                      </p:cBhvr>
                                    </p:animEffect>
                                    <p:set>
                                      <p:cBhvr>
                                        <p:cTn id="78" dur="1" fill="hold">
                                          <p:stCondLst>
                                            <p:cond delay="249"/>
                                          </p:stCondLst>
                                        </p:cTn>
                                        <p:tgtEl>
                                          <p:spTgt spid="119"/>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250"/>
                                        <p:tgtEl>
                                          <p:spTgt spid="121"/>
                                        </p:tgtEl>
                                      </p:cBhvr>
                                    </p:animEffect>
                                    <p:set>
                                      <p:cBhvr>
                                        <p:cTn id="81" dur="1" fill="hold">
                                          <p:stCondLst>
                                            <p:cond delay="249"/>
                                          </p:stCondLst>
                                        </p:cTn>
                                        <p:tgtEl>
                                          <p:spTgt spid="121"/>
                                        </p:tgtEl>
                                        <p:attrNameLst>
                                          <p:attrName>style.visibility</p:attrName>
                                        </p:attrNameLst>
                                      </p:cBhvr>
                                      <p:to>
                                        <p:strVal val="hidden"/>
                                      </p:to>
                                    </p:set>
                                  </p:childTnLst>
                                </p:cTn>
                              </p:par>
                              <p:par>
                                <p:cTn id="82" presetID="22" presetClass="exit" presetSubtype="4" fill="hold" nodeType="withEffect">
                                  <p:stCondLst>
                                    <p:cond delay="0"/>
                                  </p:stCondLst>
                                  <p:childTnLst>
                                    <p:animEffect transition="out" filter="wipe(down)">
                                      <p:cBhvr>
                                        <p:cTn id="83" dur="250"/>
                                        <p:tgtEl>
                                          <p:spTgt spid="123"/>
                                        </p:tgtEl>
                                      </p:cBhvr>
                                    </p:animEffect>
                                    <p:set>
                                      <p:cBhvr>
                                        <p:cTn id="84" dur="1" fill="hold">
                                          <p:stCondLst>
                                            <p:cond delay="249"/>
                                          </p:stCondLst>
                                        </p:cTn>
                                        <p:tgtEl>
                                          <p:spTgt spid="123"/>
                                        </p:tgtEl>
                                        <p:attrNameLst>
                                          <p:attrName>style.visibility</p:attrName>
                                        </p:attrNameLst>
                                      </p:cBhvr>
                                      <p:to>
                                        <p:strVal val="hidden"/>
                                      </p:to>
                                    </p:set>
                                  </p:childTnLst>
                                </p:cTn>
                              </p:par>
                              <p:par>
                                <p:cTn id="85" presetID="22" presetClass="exit" presetSubtype="4" fill="hold" nodeType="withEffect">
                                  <p:stCondLst>
                                    <p:cond delay="0"/>
                                  </p:stCondLst>
                                  <p:childTnLst>
                                    <p:animEffect transition="out" filter="wipe(down)">
                                      <p:cBhvr>
                                        <p:cTn id="86" dur="250"/>
                                        <p:tgtEl>
                                          <p:spTgt spid="122"/>
                                        </p:tgtEl>
                                      </p:cBhvr>
                                    </p:animEffect>
                                    <p:set>
                                      <p:cBhvr>
                                        <p:cTn id="87" dur="1" fill="hold">
                                          <p:stCondLst>
                                            <p:cond delay="249"/>
                                          </p:stCondLst>
                                        </p:cTn>
                                        <p:tgtEl>
                                          <p:spTgt spid="122"/>
                                        </p:tgtEl>
                                        <p:attrNameLst>
                                          <p:attrName>style.visibility</p:attrName>
                                        </p:attrNameLst>
                                      </p:cBhvr>
                                      <p:to>
                                        <p:strVal val="hidden"/>
                                      </p:to>
                                    </p:set>
                                  </p:childTnLst>
                                </p:cTn>
                              </p:par>
                              <p:par>
                                <p:cTn id="88" presetID="22" presetClass="exit" presetSubtype="4" fill="hold" nodeType="withEffect">
                                  <p:stCondLst>
                                    <p:cond delay="0"/>
                                  </p:stCondLst>
                                  <p:childTnLst>
                                    <p:animEffect transition="out" filter="wipe(down)">
                                      <p:cBhvr>
                                        <p:cTn id="89" dur="250"/>
                                        <p:tgtEl>
                                          <p:spTgt spid="120"/>
                                        </p:tgtEl>
                                      </p:cBhvr>
                                    </p:animEffect>
                                    <p:set>
                                      <p:cBhvr>
                                        <p:cTn id="90" dur="1" fill="hold">
                                          <p:stCondLst>
                                            <p:cond delay="249"/>
                                          </p:stCondLst>
                                        </p:cTn>
                                        <p:tgtEl>
                                          <p:spTgt spid="120"/>
                                        </p:tgtEl>
                                        <p:attrNameLst>
                                          <p:attrName>style.visibility</p:attrName>
                                        </p:attrNameLst>
                                      </p:cBhvr>
                                      <p:to>
                                        <p:strVal val="hidden"/>
                                      </p:to>
                                    </p:set>
                                  </p:childTnLst>
                                </p:cTn>
                              </p:par>
                              <p:par>
                                <p:cTn id="91" presetID="22" presetClass="entr" presetSubtype="8" fill="hold" nodeType="withEffect">
                                  <p:stCondLst>
                                    <p:cond delay="0"/>
                                  </p:stCondLst>
                                  <p:childTnLst>
                                    <p:set>
                                      <p:cBhvr>
                                        <p:cTn id="92" dur="1" fill="hold">
                                          <p:stCondLst>
                                            <p:cond delay="0"/>
                                          </p:stCondLst>
                                        </p:cTn>
                                        <p:tgtEl>
                                          <p:spTgt spid="128"/>
                                        </p:tgtEl>
                                        <p:attrNameLst>
                                          <p:attrName>style.visibility</p:attrName>
                                        </p:attrNameLst>
                                      </p:cBhvr>
                                      <p:to>
                                        <p:strVal val="visible"/>
                                      </p:to>
                                    </p:set>
                                    <p:animEffect transition="in" filter="wipe(left)">
                                      <p:cBhvr>
                                        <p:cTn id="93" dur="250"/>
                                        <p:tgtEl>
                                          <p:spTgt spid="128"/>
                                        </p:tgtEl>
                                      </p:cBhvr>
                                    </p:animEffect>
                                  </p:childTnLst>
                                </p:cTn>
                              </p:par>
                              <p:par>
                                <p:cTn id="94" presetID="22" presetClass="entr" presetSubtype="8" fill="hold" nodeType="withEffect">
                                  <p:stCondLst>
                                    <p:cond delay="0"/>
                                  </p:stCondLst>
                                  <p:childTnLst>
                                    <p:set>
                                      <p:cBhvr>
                                        <p:cTn id="95" dur="1" fill="hold">
                                          <p:stCondLst>
                                            <p:cond delay="0"/>
                                          </p:stCondLst>
                                        </p:cTn>
                                        <p:tgtEl>
                                          <p:spTgt spid="130"/>
                                        </p:tgtEl>
                                        <p:attrNameLst>
                                          <p:attrName>style.visibility</p:attrName>
                                        </p:attrNameLst>
                                      </p:cBhvr>
                                      <p:to>
                                        <p:strVal val="visible"/>
                                      </p:to>
                                    </p:set>
                                    <p:animEffect transition="in" filter="wipe(left)">
                                      <p:cBhvr>
                                        <p:cTn id="96" dur="250"/>
                                        <p:tgtEl>
                                          <p:spTgt spid="130"/>
                                        </p:tgtEl>
                                      </p:cBhvr>
                                    </p:animEffect>
                                  </p:childTnLst>
                                </p:cTn>
                              </p:par>
                              <p:par>
                                <p:cTn id="97" presetID="22" presetClass="entr" presetSubtype="1"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Effect transition="in" filter="wipe(up)">
                                      <p:cBhvr>
                                        <p:cTn id="99" dur="250"/>
                                        <p:tgtEl>
                                          <p:spTgt spid="129"/>
                                        </p:tgtEl>
                                      </p:cBhvr>
                                    </p:animEffect>
                                  </p:childTnLst>
                                </p:cTn>
                              </p:par>
                              <p:par>
                                <p:cTn id="100" presetID="22" presetClass="entr" presetSubtype="8" fill="hold" nodeType="withEffect">
                                  <p:stCondLst>
                                    <p:cond delay="0"/>
                                  </p:stCondLst>
                                  <p:childTnLst>
                                    <p:set>
                                      <p:cBhvr>
                                        <p:cTn id="101" dur="1" fill="hold">
                                          <p:stCondLst>
                                            <p:cond delay="0"/>
                                          </p:stCondLst>
                                        </p:cTn>
                                        <p:tgtEl>
                                          <p:spTgt spid="131"/>
                                        </p:tgtEl>
                                        <p:attrNameLst>
                                          <p:attrName>style.visibility</p:attrName>
                                        </p:attrNameLst>
                                      </p:cBhvr>
                                      <p:to>
                                        <p:strVal val="visible"/>
                                      </p:to>
                                    </p:set>
                                    <p:animEffect transition="in" filter="wipe(left)">
                                      <p:cBhvr>
                                        <p:cTn id="102" dur="250"/>
                                        <p:tgtEl>
                                          <p:spTgt spid="131"/>
                                        </p:tgtEl>
                                      </p:cBhvr>
                                    </p:animEffect>
                                  </p:childTnLst>
                                </p:cTn>
                              </p:par>
                              <p:par>
                                <p:cTn id="103" presetID="22" presetClass="entr" presetSubtype="8" fill="hold" nodeType="withEffect">
                                  <p:stCondLst>
                                    <p:cond delay="0"/>
                                  </p:stCondLst>
                                  <p:childTnLst>
                                    <p:set>
                                      <p:cBhvr>
                                        <p:cTn id="104" dur="1" fill="hold">
                                          <p:stCondLst>
                                            <p:cond delay="0"/>
                                          </p:stCondLst>
                                        </p:cTn>
                                        <p:tgtEl>
                                          <p:spTgt spid="132"/>
                                        </p:tgtEl>
                                        <p:attrNameLst>
                                          <p:attrName>style.visibility</p:attrName>
                                        </p:attrNameLst>
                                      </p:cBhvr>
                                      <p:to>
                                        <p:strVal val="visible"/>
                                      </p:to>
                                    </p:set>
                                    <p:animEffect transition="in" filter="wipe(left)">
                                      <p:cBhvr>
                                        <p:cTn id="105" dur="250"/>
                                        <p:tgtEl>
                                          <p:spTgt spid="132"/>
                                        </p:tgtEl>
                                      </p:cBhvr>
                                    </p:animEffect>
                                  </p:childTnLst>
                                </p:cTn>
                              </p:par>
                              <p:par>
                                <p:cTn id="106" presetID="22" presetClass="entr" presetSubtype="1" fill="hold" nodeType="withEffect">
                                  <p:stCondLst>
                                    <p:cond delay="0"/>
                                  </p:stCondLst>
                                  <p:childTnLst>
                                    <p:set>
                                      <p:cBhvr>
                                        <p:cTn id="107" dur="1" fill="hold">
                                          <p:stCondLst>
                                            <p:cond delay="0"/>
                                          </p:stCondLst>
                                        </p:cTn>
                                        <p:tgtEl>
                                          <p:spTgt spid="133"/>
                                        </p:tgtEl>
                                        <p:attrNameLst>
                                          <p:attrName>style.visibility</p:attrName>
                                        </p:attrNameLst>
                                      </p:cBhvr>
                                      <p:to>
                                        <p:strVal val="visible"/>
                                      </p:to>
                                    </p:set>
                                    <p:animEffect transition="in" filter="wipe(up)">
                                      <p:cBhvr>
                                        <p:cTn id="108" dur="250"/>
                                        <p:tgtEl>
                                          <p:spTgt spid="133"/>
                                        </p:tgtEl>
                                      </p:cBhvr>
                                    </p:animEffect>
                                  </p:childTnLst>
                                </p:cTn>
                              </p:par>
                              <p:par>
                                <p:cTn id="109" presetID="22" presetClass="entr" presetSubtype="1" fill="hold" nodeType="withEffect">
                                  <p:stCondLst>
                                    <p:cond delay="0"/>
                                  </p:stCondLst>
                                  <p:childTnLst>
                                    <p:set>
                                      <p:cBhvr>
                                        <p:cTn id="110" dur="1" fill="hold">
                                          <p:stCondLst>
                                            <p:cond delay="0"/>
                                          </p:stCondLst>
                                        </p:cTn>
                                        <p:tgtEl>
                                          <p:spTgt spid="125"/>
                                        </p:tgtEl>
                                        <p:attrNameLst>
                                          <p:attrName>style.visibility</p:attrName>
                                        </p:attrNameLst>
                                      </p:cBhvr>
                                      <p:to>
                                        <p:strVal val="visible"/>
                                      </p:to>
                                    </p:set>
                                    <p:animEffect transition="in" filter="wipe(up)">
                                      <p:cBhvr>
                                        <p:cTn id="111" dur="250"/>
                                        <p:tgtEl>
                                          <p:spTgt spid="125"/>
                                        </p:tgtEl>
                                      </p:cBhvr>
                                    </p:animEffect>
                                  </p:childTnLst>
                                </p:cTn>
                              </p:par>
                              <p:par>
                                <p:cTn id="112" presetID="22" presetClass="entr" presetSubtype="1" fill="hold" nodeType="withEffect">
                                  <p:stCondLst>
                                    <p:cond delay="0"/>
                                  </p:stCondLst>
                                  <p:childTnLst>
                                    <p:set>
                                      <p:cBhvr>
                                        <p:cTn id="113" dur="1" fill="hold">
                                          <p:stCondLst>
                                            <p:cond delay="0"/>
                                          </p:stCondLst>
                                        </p:cTn>
                                        <p:tgtEl>
                                          <p:spTgt spid="124"/>
                                        </p:tgtEl>
                                        <p:attrNameLst>
                                          <p:attrName>style.visibility</p:attrName>
                                        </p:attrNameLst>
                                      </p:cBhvr>
                                      <p:to>
                                        <p:strVal val="visible"/>
                                      </p:to>
                                    </p:set>
                                    <p:animEffect transition="in" filter="wipe(up)">
                                      <p:cBhvr>
                                        <p:cTn id="114" dur="250"/>
                                        <p:tgtEl>
                                          <p:spTgt spid="124"/>
                                        </p:tgtEl>
                                      </p:cBhvr>
                                    </p:animEffect>
                                  </p:childTnLst>
                                </p:cTn>
                              </p:par>
                              <p:par>
                                <p:cTn id="115" presetID="22" presetClass="entr" presetSubtype="1" fill="hold" nodeType="withEffect">
                                  <p:stCondLst>
                                    <p:cond delay="0"/>
                                  </p:stCondLst>
                                  <p:childTnLst>
                                    <p:set>
                                      <p:cBhvr>
                                        <p:cTn id="116" dur="1" fill="hold">
                                          <p:stCondLst>
                                            <p:cond delay="0"/>
                                          </p:stCondLst>
                                        </p:cTn>
                                        <p:tgtEl>
                                          <p:spTgt spid="127"/>
                                        </p:tgtEl>
                                        <p:attrNameLst>
                                          <p:attrName>style.visibility</p:attrName>
                                        </p:attrNameLst>
                                      </p:cBhvr>
                                      <p:to>
                                        <p:strVal val="visible"/>
                                      </p:to>
                                    </p:set>
                                    <p:animEffect transition="in" filter="wipe(up)">
                                      <p:cBhvr>
                                        <p:cTn id="117" dur="250"/>
                                        <p:tgtEl>
                                          <p:spTgt spid="127"/>
                                        </p:tgtEl>
                                      </p:cBhvr>
                                    </p:animEffect>
                                  </p:childTnLst>
                                </p:cTn>
                              </p:par>
                              <p:par>
                                <p:cTn id="118" presetID="22" presetClass="entr" presetSubtype="1" fill="hold" nodeType="withEffect">
                                  <p:stCondLst>
                                    <p:cond delay="0"/>
                                  </p:stCondLst>
                                  <p:childTnLst>
                                    <p:set>
                                      <p:cBhvr>
                                        <p:cTn id="119" dur="1" fill="hold">
                                          <p:stCondLst>
                                            <p:cond delay="0"/>
                                          </p:stCondLst>
                                        </p:cTn>
                                        <p:tgtEl>
                                          <p:spTgt spid="126"/>
                                        </p:tgtEl>
                                        <p:attrNameLst>
                                          <p:attrName>style.visibility</p:attrName>
                                        </p:attrNameLst>
                                      </p:cBhvr>
                                      <p:to>
                                        <p:strVal val="visible"/>
                                      </p:to>
                                    </p:set>
                                    <p:animEffect transition="in" filter="wipe(up)">
                                      <p:cBhvr>
                                        <p:cTn id="120" dur="250"/>
                                        <p:tgtEl>
                                          <p:spTgt spid="126"/>
                                        </p:tgtEl>
                                      </p:cBhvr>
                                    </p:animEffect>
                                  </p:childTnLst>
                                </p:cTn>
                              </p:par>
                              <p:par>
                                <p:cTn id="121" presetID="22" presetClass="entr" presetSubtype="8"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wipe(left)">
                                      <p:cBhvr>
                                        <p:cTn id="123" dur="250"/>
                                        <p:tgtEl>
                                          <p:spTgt spid="135"/>
                                        </p:tgtEl>
                                      </p:cBhvr>
                                    </p:animEffect>
                                  </p:childTnLst>
                                </p:cTn>
                              </p:par>
                              <p:par>
                                <p:cTn id="124" presetID="22" presetClass="entr" presetSubtype="1" fill="hold" nodeType="withEffect">
                                  <p:stCondLst>
                                    <p:cond delay="0"/>
                                  </p:stCondLst>
                                  <p:childTnLst>
                                    <p:set>
                                      <p:cBhvr>
                                        <p:cTn id="125" dur="1" fill="hold">
                                          <p:stCondLst>
                                            <p:cond delay="0"/>
                                          </p:stCondLst>
                                        </p:cTn>
                                        <p:tgtEl>
                                          <p:spTgt spid="139"/>
                                        </p:tgtEl>
                                        <p:attrNameLst>
                                          <p:attrName>style.visibility</p:attrName>
                                        </p:attrNameLst>
                                      </p:cBhvr>
                                      <p:to>
                                        <p:strVal val="visible"/>
                                      </p:to>
                                    </p:set>
                                    <p:animEffect transition="in" filter="wipe(up)">
                                      <p:cBhvr>
                                        <p:cTn id="126" dur="250"/>
                                        <p:tgtEl>
                                          <p:spTgt spid="139"/>
                                        </p:tgtEl>
                                      </p:cBhvr>
                                    </p:animEffect>
                                  </p:childTnLst>
                                </p:cTn>
                              </p:par>
                              <p:par>
                                <p:cTn id="127" presetID="22" presetClass="exit" presetSubtype="8" fill="hold" nodeType="withEffect">
                                  <p:stCondLst>
                                    <p:cond delay="250"/>
                                  </p:stCondLst>
                                  <p:childTnLst>
                                    <p:animEffect transition="out" filter="wipe(left)">
                                      <p:cBhvr>
                                        <p:cTn id="128" dur="250"/>
                                        <p:tgtEl>
                                          <p:spTgt spid="128"/>
                                        </p:tgtEl>
                                      </p:cBhvr>
                                    </p:animEffect>
                                    <p:set>
                                      <p:cBhvr>
                                        <p:cTn id="129" dur="1" fill="hold">
                                          <p:stCondLst>
                                            <p:cond delay="249"/>
                                          </p:stCondLst>
                                        </p:cTn>
                                        <p:tgtEl>
                                          <p:spTgt spid="128"/>
                                        </p:tgtEl>
                                        <p:attrNameLst>
                                          <p:attrName>style.visibility</p:attrName>
                                        </p:attrNameLst>
                                      </p:cBhvr>
                                      <p:to>
                                        <p:strVal val="hidden"/>
                                      </p:to>
                                    </p:set>
                                  </p:childTnLst>
                                </p:cTn>
                              </p:par>
                              <p:par>
                                <p:cTn id="130" presetID="22" presetClass="exit" presetSubtype="1" fill="hold" nodeType="withEffect">
                                  <p:stCondLst>
                                    <p:cond delay="250"/>
                                  </p:stCondLst>
                                  <p:childTnLst>
                                    <p:animEffect transition="out" filter="wipe(up)">
                                      <p:cBhvr>
                                        <p:cTn id="131" dur="250"/>
                                        <p:tgtEl>
                                          <p:spTgt spid="129"/>
                                        </p:tgtEl>
                                      </p:cBhvr>
                                    </p:animEffect>
                                    <p:set>
                                      <p:cBhvr>
                                        <p:cTn id="132" dur="1" fill="hold">
                                          <p:stCondLst>
                                            <p:cond delay="249"/>
                                          </p:stCondLst>
                                        </p:cTn>
                                        <p:tgtEl>
                                          <p:spTgt spid="129"/>
                                        </p:tgtEl>
                                        <p:attrNameLst>
                                          <p:attrName>style.visibility</p:attrName>
                                        </p:attrNameLst>
                                      </p:cBhvr>
                                      <p:to>
                                        <p:strVal val="hidden"/>
                                      </p:to>
                                    </p:set>
                                  </p:childTnLst>
                                </p:cTn>
                              </p:par>
                              <p:par>
                                <p:cTn id="133" presetID="22" presetClass="exit" presetSubtype="8" fill="hold" nodeType="withEffect">
                                  <p:stCondLst>
                                    <p:cond delay="250"/>
                                  </p:stCondLst>
                                  <p:childTnLst>
                                    <p:animEffect transition="out" filter="wipe(left)">
                                      <p:cBhvr>
                                        <p:cTn id="134" dur="250"/>
                                        <p:tgtEl>
                                          <p:spTgt spid="130"/>
                                        </p:tgtEl>
                                      </p:cBhvr>
                                    </p:animEffect>
                                    <p:set>
                                      <p:cBhvr>
                                        <p:cTn id="135" dur="1" fill="hold">
                                          <p:stCondLst>
                                            <p:cond delay="249"/>
                                          </p:stCondLst>
                                        </p:cTn>
                                        <p:tgtEl>
                                          <p:spTgt spid="130"/>
                                        </p:tgtEl>
                                        <p:attrNameLst>
                                          <p:attrName>style.visibility</p:attrName>
                                        </p:attrNameLst>
                                      </p:cBhvr>
                                      <p:to>
                                        <p:strVal val="hidden"/>
                                      </p:to>
                                    </p:set>
                                  </p:childTnLst>
                                </p:cTn>
                              </p:par>
                              <p:par>
                                <p:cTn id="136" presetID="22" presetClass="exit" presetSubtype="8" fill="hold" nodeType="withEffect">
                                  <p:stCondLst>
                                    <p:cond delay="250"/>
                                  </p:stCondLst>
                                  <p:childTnLst>
                                    <p:animEffect transition="out" filter="wipe(left)">
                                      <p:cBhvr>
                                        <p:cTn id="137" dur="250"/>
                                        <p:tgtEl>
                                          <p:spTgt spid="131"/>
                                        </p:tgtEl>
                                      </p:cBhvr>
                                    </p:animEffect>
                                    <p:set>
                                      <p:cBhvr>
                                        <p:cTn id="138" dur="1" fill="hold">
                                          <p:stCondLst>
                                            <p:cond delay="249"/>
                                          </p:stCondLst>
                                        </p:cTn>
                                        <p:tgtEl>
                                          <p:spTgt spid="131"/>
                                        </p:tgtEl>
                                        <p:attrNameLst>
                                          <p:attrName>style.visibility</p:attrName>
                                        </p:attrNameLst>
                                      </p:cBhvr>
                                      <p:to>
                                        <p:strVal val="hidden"/>
                                      </p:to>
                                    </p:set>
                                  </p:childTnLst>
                                </p:cTn>
                              </p:par>
                              <p:par>
                                <p:cTn id="139" presetID="22" presetClass="exit" presetSubtype="8" fill="hold" nodeType="withEffect">
                                  <p:stCondLst>
                                    <p:cond delay="250"/>
                                  </p:stCondLst>
                                  <p:childTnLst>
                                    <p:animEffect transition="out" filter="wipe(left)">
                                      <p:cBhvr>
                                        <p:cTn id="140" dur="250"/>
                                        <p:tgtEl>
                                          <p:spTgt spid="132"/>
                                        </p:tgtEl>
                                      </p:cBhvr>
                                    </p:animEffect>
                                    <p:set>
                                      <p:cBhvr>
                                        <p:cTn id="141" dur="1" fill="hold">
                                          <p:stCondLst>
                                            <p:cond delay="249"/>
                                          </p:stCondLst>
                                        </p:cTn>
                                        <p:tgtEl>
                                          <p:spTgt spid="132"/>
                                        </p:tgtEl>
                                        <p:attrNameLst>
                                          <p:attrName>style.visibility</p:attrName>
                                        </p:attrNameLst>
                                      </p:cBhvr>
                                      <p:to>
                                        <p:strVal val="hidden"/>
                                      </p:to>
                                    </p:set>
                                  </p:childTnLst>
                                </p:cTn>
                              </p:par>
                              <p:par>
                                <p:cTn id="142" presetID="22" presetClass="exit" presetSubtype="1" fill="hold" nodeType="withEffect">
                                  <p:stCondLst>
                                    <p:cond delay="250"/>
                                  </p:stCondLst>
                                  <p:childTnLst>
                                    <p:animEffect transition="out" filter="wipe(up)">
                                      <p:cBhvr>
                                        <p:cTn id="143" dur="250"/>
                                        <p:tgtEl>
                                          <p:spTgt spid="133"/>
                                        </p:tgtEl>
                                      </p:cBhvr>
                                    </p:animEffect>
                                    <p:set>
                                      <p:cBhvr>
                                        <p:cTn id="144" dur="1" fill="hold">
                                          <p:stCondLst>
                                            <p:cond delay="249"/>
                                          </p:stCondLst>
                                        </p:cTn>
                                        <p:tgtEl>
                                          <p:spTgt spid="133"/>
                                        </p:tgtEl>
                                        <p:attrNameLst>
                                          <p:attrName>style.visibility</p:attrName>
                                        </p:attrNameLst>
                                      </p:cBhvr>
                                      <p:to>
                                        <p:strVal val="hidden"/>
                                      </p:to>
                                    </p:set>
                                  </p:childTnLst>
                                </p:cTn>
                              </p:par>
                              <p:par>
                                <p:cTn id="145" presetID="22" presetClass="exit" presetSubtype="1" fill="hold" nodeType="withEffect">
                                  <p:stCondLst>
                                    <p:cond delay="250"/>
                                  </p:stCondLst>
                                  <p:childTnLst>
                                    <p:animEffect transition="out" filter="wipe(up)">
                                      <p:cBhvr>
                                        <p:cTn id="146" dur="250"/>
                                        <p:tgtEl>
                                          <p:spTgt spid="125"/>
                                        </p:tgtEl>
                                      </p:cBhvr>
                                    </p:animEffect>
                                    <p:set>
                                      <p:cBhvr>
                                        <p:cTn id="147" dur="1" fill="hold">
                                          <p:stCondLst>
                                            <p:cond delay="249"/>
                                          </p:stCondLst>
                                        </p:cTn>
                                        <p:tgtEl>
                                          <p:spTgt spid="125"/>
                                        </p:tgtEl>
                                        <p:attrNameLst>
                                          <p:attrName>style.visibility</p:attrName>
                                        </p:attrNameLst>
                                      </p:cBhvr>
                                      <p:to>
                                        <p:strVal val="hidden"/>
                                      </p:to>
                                    </p:set>
                                  </p:childTnLst>
                                </p:cTn>
                              </p:par>
                              <p:par>
                                <p:cTn id="148" presetID="22" presetClass="exit" presetSubtype="1" fill="hold" nodeType="withEffect">
                                  <p:stCondLst>
                                    <p:cond delay="250"/>
                                  </p:stCondLst>
                                  <p:childTnLst>
                                    <p:animEffect transition="out" filter="wipe(up)">
                                      <p:cBhvr>
                                        <p:cTn id="149" dur="250"/>
                                        <p:tgtEl>
                                          <p:spTgt spid="124"/>
                                        </p:tgtEl>
                                      </p:cBhvr>
                                    </p:animEffect>
                                    <p:set>
                                      <p:cBhvr>
                                        <p:cTn id="150" dur="1" fill="hold">
                                          <p:stCondLst>
                                            <p:cond delay="249"/>
                                          </p:stCondLst>
                                        </p:cTn>
                                        <p:tgtEl>
                                          <p:spTgt spid="124"/>
                                        </p:tgtEl>
                                        <p:attrNameLst>
                                          <p:attrName>style.visibility</p:attrName>
                                        </p:attrNameLst>
                                      </p:cBhvr>
                                      <p:to>
                                        <p:strVal val="hidden"/>
                                      </p:to>
                                    </p:set>
                                  </p:childTnLst>
                                </p:cTn>
                              </p:par>
                              <p:par>
                                <p:cTn id="151" presetID="22" presetClass="exit" presetSubtype="1" fill="hold" nodeType="withEffect">
                                  <p:stCondLst>
                                    <p:cond delay="250"/>
                                  </p:stCondLst>
                                  <p:childTnLst>
                                    <p:animEffect transition="out" filter="wipe(up)">
                                      <p:cBhvr>
                                        <p:cTn id="152" dur="250"/>
                                        <p:tgtEl>
                                          <p:spTgt spid="127"/>
                                        </p:tgtEl>
                                      </p:cBhvr>
                                    </p:animEffect>
                                    <p:set>
                                      <p:cBhvr>
                                        <p:cTn id="153" dur="1" fill="hold">
                                          <p:stCondLst>
                                            <p:cond delay="249"/>
                                          </p:stCondLst>
                                        </p:cTn>
                                        <p:tgtEl>
                                          <p:spTgt spid="127"/>
                                        </p:tgtEl>
                                        <p:attrNameLst>
                                          <p:attrName>style.visibility</p:attrName>
                                        </p:attrNameLst>
                                      </p:cBhvr>
                                      <p:to>
                                        <p:strVal val="hidden"/>
                                      </p:to>
                                    </p:set>
                                  </p:childTnLst>
                                </p:cTn>
                              </p:par>
                              <p:par>
                                <p:cTn id="154" presetID="22" presetClass="exit" presetSubtype="1" fill="hold" nodeType="withEffect">
                                  <p:stCondLst>
                                    <p:cond delay="250"/>
                                  </p:stCondLst>
                                  <p:childTnLst>
                                    <p:animEffect transition="out" filter="wipe(up)">
                                      <p:cBhvr>
                                        <p:cTn id="155" dur="250"/>
                                        <p:tgtEl>
                                          <p:spTgt spid="126"/>
                                        </p:tgtEl>
                                      </p:cBhvr>
                                    </p:animEffect>
                                    <p:set>
                                      <p:cBhvr>
                                        <p:cTn id="156" dur="1" fill="hold">
                                          <p:stCondLst>
                                            <p:cond delay="249"/>
                                          </p:stCondLst>
                                        </p:cTn>
                                        <p:tgtEl>
                                          <p:spTgt spid="126"/>
                                        </p:tgtEl>
                                        <p:attrNameLst>
                                          <p:attrName>style.visibility</p:attrName>
                                        </p:attrNameLst>
                                      </p:cBhvr>
                                      <p:to>
                                        <p:strVal val="hidden"/>
                                      </p:to>
                                    </p:set>
                                  </p:childTnLst>
                                </p:cTn>
                              </p:par>
                              <p:par>
                                <p:cTn id="157" presetID="22" presetClass="exit" presetSubtype="8" fill="hold" nodeType="withEffect">
                                  <p:stCondLst>
                                    <p:cond delay="250"/>
                                  </p:stCondLst>
                                  <p:childTnLst>
                                    <p:animEffect transition="out" filter="wipe(left)">
                                      <p:cBhvr>
                                        <p:cTn id="158" dur="250"/>
                                        <p:tgtEl>
                                          <p:spTgt spid="135"/>
                                        </p:tgtEl>
                                      </p:cBhvr>
                                    </p:animEffect>
                                    <p:set>
                                      <p:cBhvr>
                                        <p:cTn id="159" dur="1" fill="hold">
                                          <p:stCondLst>
                                            <p:cond delay="249"/>
                                          </p:stCondLst>
                                        </p:cTn>
                                        <p:tgtEl>
                                          <p:spTgt spid="135"/>
                                        </p:tgtEl>
                                        <p:attrNameLst>
                                          <p:attrName>style.visibility</p:attrName>
                                        </p:attrNameLst>
                                      </p:cBhvr>
                                      <p:to>
                                        <p:strVal val="hidden"/>
                                      </p:to>
                                    </p:set>
                                  </p:childTnLst>
                                </p:cTn>
                              </p:par>
                              <p:par>
                                <p:cTn id="160" presetID="22" presetClass="exit" presetSubtype="1" fill="hold" nodeType="withEffect">
                                  <p:stCondLst>
                                    <p:cond delay="250"/>
                                  </p:stCondLst>
                                  <p:childTnLst>
                                    <p:animEffect transition="out" filter="wipe(up)">
                                      <p:cBhvr>
                                        <p:cTn id="161" dur="250"/>
                                        <p:tgtEl>
                                          <p:spTgt spid="139"/>
                                        </p:tgtEl>
                                      </p:cBhvr>
                                    </p:animEffect>
                                    <p:set>
                                      <p:cBhvr>
                                        <p:cTn id="162" dur="1" fill="hold">
                                          <p:stCondLst>
                                            <p:cond delay="249"/>
                                          </p:stCondLst>
                                        </p:cTn>
                                        <p:tgtEl>
                                          <p:spTgt spid="139"/>
                                        </p:tgtEl>
                                        <p:attrNameLst>
                                          <p:attrName>style.visibility</p:attrName>
                                        </p:attrNameLst>
                                      </p:cBhvr>
                                      <p:to>
                                        <p:strVal val="hidden"/>
                                      </p:to>
                                    </p:set>
                                  </p:childTnLst>
                                </p:cTn>
                              </p:par>
                              <p:par>
                                <p:cTn id="163" presetID="22" presetClass="entr" presetSubtype="1" fill="hold" nodeType="withEffect">
                                  <p:stCondLst>
                                    <p:cond delay="250"/>
                                  </p:stCondLst>
                                  <p:childTnLst>
                                    <p:set>
                                      <p:cBhvr>
                                        <p:cTn id="164" dur="1" fill="hold">
                                          <p:stCondLst>
                                            <p:cond delay="0"/>
                                          </p:stCondLst>
                                        </p:cTn>
                                        <p:tgtEl>
                                          <p:spTgt spid="134"/>
                                        </p:tgtEl>
                                        <p:attrNameLst>
                                          <p:attrName>style.visibility</p:attrName>
                                        </p:attrNameLst>
                                      </p:cBhvr>
                                      <p:to>
                                        <p:strVal val="visible"/>
                                      </p:to>
                                    </p:set>
                                    <p:animEffect transition="in" filter="wipe(up)">
                                      <p:cBhvr>
                                        <p:cTn id="165" dur="250"/>
                                        <p:tgtEl>
                                          <p:spTgt spid="134"/>
                                        </p:tgtEl>
                                      </p:cBhvr>
                                    </p:animEffect>
                                  </p:childTnLst>
                                </p:cTn>
                              </p:par>
                              <p:par>
                                <p:cTn id="166" presetID="22" presetClass="entr" presetSubtype="1" fill="hold" nodeType="withEffect">
                                  <p:stCondLst>
                                    <p:cond delay="250"/>
                                  </p:stCondLst>
                                  <p:childTnLst>
                                    <p:set>
                                      <p:cBhvr>
                                        <p:cTn id="167" dur="1" fill="hold">
                                          <p:stCondLst>
                                            <p:cond delay="0"/>
                                          </p:stCondLst>
                                        </p:cTn>
                                        <p:tgtEl>
                                          <p:spTgt spid="136"/>
                                        </p:tgtEl>
                                        <p:attrNameLst>
                                          <p:attrName>style.visibility</p:attrName>
                                        </p:attrNameLst>
                                      </p:cBhvr>
                                      <p:to>
                                        <p:strVal val="visible"/>
                                      </p:to>
                                    </p:set>
                                    <p:animEffect transition="in" filter="wipe(up)">
                                      <p:cBhvr>
                                        <p:cTn id="168" dur="250"/>
                                        <p:tgtEl>
                                          <p:spTgt spid="136"/>
                                        </p:tgtEl>
                                      </p:cBhvr>
                                    </p:animEffect>
                                  </p:childTnLst>
                                </p:cTn>
                              </p:par>
                              <p:par>
                                <p:cTn id="169" presetID="22" presetClass="entr" presetSubtype="8" fill="hold" nodeType="withEffect">
                                  <p:stCondLst>
                                    <p:cond delay="250"/>
                                  </p:stCondLst>
                                  <p:childTnLst>
                                    <p:set>
                                      <p:cBhvr>
                                        <p:cTn id="170" dur="1" fill="hold">
                                          <p:stCondLst>
                                            <p:cond delay="0"/>
                                          </p:stCondLst>
                                        </p:cTn>
                                        <p:tgtEl>
                                          <p:spTgt spid="137"/>
                                        </p:tgtEl>
                                        <p:attrNameLst>
                                          <p:attrName>style.visibility</p:attrName>
                                        </p:attrNameLst>
                                      </p:cBhvr>
                                      <p:to>
                                        <p:strVal val="visible"/>
                                      </p:to>
                                    </p:set>
                                    <p:animEffect transition="in" filter="wipe(left)">
                                      <p:cBhvr>
                                        <p:cTn id="171" dur="250"/>
                                        <p:tgtEl>
                                          <p:spTgt spid="137"/>
                                        </p:tgtEl>
                                      </p:cBhvr>
                                    </p:animEffect>
                                  </p:childTnLst>
                                </p:cTn>
                              </p:par>
                              <p:par>
                                <p:cTn id="172" presetID="22" presetClass="entr" presetSubtype="4" fill="hold" nodeType="withEffect">
                                  <p:stCondLst>
                                    <p:cond delay="250"/>
                                  </p:stCondLst>
                                  <p:childTnLst>
                                    <p:set>
                                      <p:cBhvr>
                                        <p:cTn id="173" dur="1" fill="hold">
                                          <p:stCondLst>
                                            <p:cond delay="0"/>
                                          </p:stCondLst>
                                        </p:cTn>
                                        <p:tgtEl>
                                          <p:spTgt spid="138"/>
                                        </p:tgtEl>
                                        <p:attrNameLst>
                                          <p:attrName>style.visibility</p:attrName>
                                        </p:attrNameLst>
                                      </p:cBhvr>
                                      <p:to>
                                        <p:strVal val="visible"/>
                                      </p:to>
                                    </p:set>
                                    <p:animEffect transition="in" filter="wipe(down)">
                                      <p:cBhvr>
                                        <p:cTn id="174" dur="250"/>
                                        <p:tgtEl>
                                          <p:spTgt spid="138"/>
                                        </p:tgtEl>
                                      </p:cBhvr>
                                    </p:animEffect>
                                  </p:childTnLst>
                                </p:cTn>
                              </p:par>
                              <p:par>
                                <p:cTn id="175" presetID="22" presetClass="entr" presetSubtype="1" fill="hold" nodeType="withEffect">
                                  <p:stCondLst>
                                    <p:cond delay="250"/>
                                  </p:stCondLst>
                                  <p:childTnLst>
                                    <p:set>
                                      <p:cBhvr>
                                        <p:cTn id="176" dur="1" fill="hold">
                                          <p:stCondLst>
                                            <p:cond delay="0"/>
                                          </p:stCondLst>
                                        </p:cTn>
                                        <p:tgtEl>
                                          <p:spTgt spid="140"/>
                                        </p:tgtEl>
                                        <p:attrNameLst>
                                          <p:attrName>style.visibility</p:attrName>
                                        </p:attrNameLst>
                                      </p:cBhvr>
                                      <p:to>
                                        <p:strVal val="visible"/>
                                      </p:to>
                                    </p:set>
                                    <p:animEffect transition="in" filter="wipe(up)">
                                      <p:cBhvr>
                                        <p:cTn id="177" dur="250"/>
                                        <p:tgtEl>
                                          <p:spTgt spid="140"/>
                                        </p:tgtEl>
                                      </p:cBhvr>
                                    </p:animEffect>
                                  </p:childTnLst>
                                </p:cTn>
                              </p:par>
                              <p:par>
                                <p:cTn id="178" presetID="22" presetClass="entr" presetSubtype="1" fill="hold" nodeType="withEffect">
                                  <p:stCondLst>
                                    <p:cond delay="250"/>
                                  </p:stCondLst>
                                  <p:childTnLst>
                                    <p:set>
                                      <p:cBhvr>
                                        <p:cTn id="179" dur="1" fill="hold">
                                          <p:stCondLst>
                                            <p:cond delay="0"/>
                                          </p:stCondLst>
                                        </p:cTn>
                                        <p:tgtEl>
                                          <p:spTgt spid="141"/>
                                        </p:tgtEl>
                                        <p:attrNameLst>
                                          <p:attrName>style.visibility</p:attrName>
                                        </p:attrNameLst>
                                      </p:cBhvr>
                                      <p:to>
                                        <p:strVal val="visible"/>
                                      </p:to>
                                    </p:set>
                                    <p:animEffect transition="in" filter="wipe(up)">
                                      <p:cBhvr>
                                        <p:cTn id="180" dur="250"/>
                                        <p:tgtEl>
                                          <p:spTgt spid="141"/>
                                        </p:tgtEl>
                                      </p:cBhvr>
                                    </p:animEffect>
                                  </p:childTnLst>
                                </p:cTn>
                              </p:par>
                              <p:par>
                                <p:cTn id="181" presetID="22" presetClass="entr" presetSubtype="8" fill="hold" nodeType="withEffect">
                                  <p:stCondLst>
                                    <p:cond delay="250"/>
                                  </p:stCondLst>
                                  <p:childTnLst>
                                    <p:set>
                                      <p:cBhvr>
                                        <p:cTn id="182" dur="1" fill="hold">
                                          <p:stCondLst>
                                            <p:cond delay="0"/>
                                          </p:stCondLst>
                                        </p:cTn>
                                        <p:tgtEl>
                                          <p:spTgt spid="142"/>
                                        </p:tgtEl>
                                        <p:attrNameLst>
                                          <p:attrName>style.visibility</p:attrName>
                                        </p:attrNameLst>
                                      </p:cBhvr>
                                      <p:to>
                                        <p:strVal val="visible"/>
                                      </p:to>
                                    </p:set>
                                    <p:animEffect transition="in" filter="wipe(left)">
                                      <p:cBhvr>
                                        <p:cTn id="183" dur="250"/>
                                        <p:tgtEl>
                                          <p:spTgt spid="142"/>
                                        </p:tgtEl>
                                      </p:cBhvr>
                                    </p:animEffect>
                                  </p:childTnLst>
                                </p:cTn>
                              </p:par>
                              <p:par>
                                <p:cTn id="184" presetID="22" presetClass="entr" presetSubtype="1" fill="hold" nodeType="withEffect">
                                  <p:stCondLst>
                                    <p:cond delay="250"/>
                                  </p:stCondLst>
                                  <p:childTnLst>
                                    <p:set>
                                      <p:cBhvr>
                                        <p:cTn id="185" dur="1" fill="hold">
                                          <p:stCondLst>
                                            <p:cond delay="0"/>
                                          </p:stCondLst>
                                        </p:cTn>
                                        <p:tgtEl>
                                          <p:spTgt spid="143"/>
                                        </p:tgtEl>
                                        <p:attrNameLst>
                                          <p:attrName>style.visibility</p:attrName>
                                        </p:attrNameLst>
                                      </p:cBhvr>
                                      <p:to>
                                        <p:strVal val="visible"/>
                                      </p:to>
                                    </p:set>
                                    <p:animEffect transition="in" filter="wipe(up)">
                                      <p:cBhvr>
                                        <p:cTn id="186" dur="250"/>
                                        <p:tgtEl>
                                          <p:spTgt spid="143"/>
                                        </p:tgtEl>
                                      </p:cBhvr>
                                    </p:animEffect>
                                  </p:childTnLst>
                                </p:cTn>
                              </p:par>
                            </p:childTnLst>
                          </p:cTn>
                        </p:par>
                        <p:par>
                          <p:cTn id="187" fill="hold">
                            <p:stCondLst>
                              <p:cond delay="6000"/>
                            </p:stCondLst>
                            <p:childTnLst>
                              <p:par>
                                <p:cTn id="188" presetID="22" presetClass="exit" presetSubtype="1" fill="hold" nodeType="afterEffect">
                                  <p:stCondLst>
                                    <p:cond delay="0"/>
                                  </p:stCondLst>
                                  <p:childTnLst>
                                    <p:animEffect transition="out" filter="wipe(up)">
                                      <p:cBhvr>
                                        <p:cTn id="189" dur="250"/>
                                        <p:tgtEl>
                                          <p:spTgt spid="134"/>
                                        </p:tgtEl>
                                      </p:cBhvr>
                                    </p:animEffect>
                                    <p:set>
                                      <p:cBhvr>
                                        <p:cTn id="190" dur="1" fill="hold">
                                          <p:stCondLst>
                                            <p:cond delay="249"/>
                                          </p:stCondLst>
                                        </p:cTn>
                                        <p:tgtEl>
                                          <p:spTgt spid="134"/>
                                        </p:tgtEl>
                                        <p:attrNameLst>
                                          <p:attrName>style.visibility</p:attrName>
                                        </p:attrNameLst>
                                      </p:cBhvr>
                                      <p:to>
                                        <p:strVal val="hidden"/>
                                      </p:to>
                                    </p:set>
                                  </p:childTnLst>
                                </p:cTn>
                              </p:par>
                              <p:par>
                                <p:cTn id="191" presetID="22" presetClass="exit" presetSubtype="1" fill="hold" nodeType="withEffect">
                                  <p:stCondLst>
                                    <p:cond delay="0"/>
                                  </p:stCondLst>
                                  <p:childTnLst>
                                    <p:animEffect transition="out" filter="wipe(up)">
                                      <p:cBhvr>
                                        <p:cTn id="192" dur="250"/>
                                        <p:tgtEl>
                                          <p:spTgt spid="136"/>
                                        </p:tgtEl>
                                      </p:cBhvr>
                                    </p:animEffect>
                                    <p:set>
                                      <p:cBhvr>
                                        <p:cTn id="193" dur="1" fill="hold">
                                          <p:stCondLst>
                                            <p:cond delay="249"/>
                                          </p:stCondLst>
                                        </p:cTn>
                                        <p:tgtEl>
                                          <p:spTgt spid="136"/>
                                        </p:tgtEl>
                                        <p:attrNameLst>
                                          <p:attrName>style.visibility</p:attrName>
                                        </p:attrNameLst>
                                      </p:cBhvr>
                                      <p:to>
                                        <p:strVal val="hidden"/>
                                      </p:to>
                                    </p:set>
                                  </p:childTnLst>
                                </p:cTn>
                              </p:par>
                              <p:par>
                                <p:cTn id="194" presetID="22" presetClass="exit" presetSubtype="8" fill="hold" nodeType="withEffect">
                                  <p:stCondLst>
                                    <p:cond delay="0"/>
                                  </p:stCondLst>
                                  <p:childTnLst>
                                    <p:animEffect transition="out" filter="wipe(left)">
                                      <p:cBhvr>
                                        <p:cTn id="195" dur="250"/>
                                        <p:tgtEl>
                                          <p:spTgt spid="137"/>
                                        </p:tgtEl>
                                      </p:cBhvr>
                                    </p:animEffect>
                                    <p:set>
                                      <p:cBhvr>
                                        <p:cTn id="196" dur="1" fill="hold">
                                          <p:stCondLst>
                                            <p:cond delay="249"/>
                                          </p:stCondLst>
                                        </p:cTn>
                                        <p:tgtEl>
                                          <p:spTgt spid="137"/>
                                        </p:tgtEl>
                                        <p:attrNameLst>
                                          <p:attrName>style.visibility</p:attrName>
                                        </p:attrNameLst>
                                      </p:cBhvr>
                                      <p:to>
                                        <p:strVal val="hidden"/>
                                      </p:to>
                                    </p:set>
                                  </p:childTnLst>
                                </p:cTn>
                              </p:par>
                              <p:par>
                                <p:cTn id="197" presetID="22" presetClass="exit" presetSubtype="4" fill="hold" nodeType="withEffect">
                                  <p:stCondLst>
                                    <p:cond delay="0"/>
                                  </p:stCondLst>
                                  <p:childTnLst>
                                    <p:animEffect transition="out" filter="wipe(down)">
                                      <p:cBhvr>
                                        <p:cTn id="198" dur="250"/>
                                        <p:tgtEl>
                                          <p:spTgt spid="138"/>
                                        </p:tgtEl>
                                      </p:cBhvr>
                                    </p:animEffect>
                                    <p:set>
                                      <p:cBhvr>
                                        <p:cTn id="199" dur="1" fill="hold">
                                          <p:stCondLst>
                                            <p:cond delay="249"/>
                                          </p:stCondLst>
                                        </p:cTn>
                                        <p:tgtEl>
                                          <p:spTgt spid="138"/>
                                        </p:tgtEl>
                                        <p:attrNameLst>
                                          <p:attrName>style.visibility</p:attrName>
                                        </p:attrNameLst>
                                      </p:cBhvr>
                                      <p:to>
                                        <p:strVal val="hidden"/>
                                      </p:to>
                                    </p:set>
                                  </p:childTnLst>
                                </p:cTn>
                              </p:par>
                              <p:par>
                                <p:cTn id="200" presetID="22" presetClass="exit" presetSubtype="1" fill="hold" nodeType="withEffect">
                                  <p:stCondLst>
                                    <p:cond delay="0"/>
                                  </p:stCondLst>
                                  <p:childTnLst>
                                    <p:animEffect transition="out" filter="wipe(up)">
                                      <p:cBhvr>
                                        <p:cTn id="201" dur="250"/>
                                        <p:tgtEl>
                                          <p:spTgt spid="140"/>
                                        </p:tgtEl>
                                      </p:cBhvr>
                                    </p:animEffect>
                                    <p:set>
                                      <p:cBhvr>
                                        <p:cTn id="202" dur="1" fill="hold">
                                          <p:stCondLst>
                                            <p:cond delay="249"/>
                                          </p:stCondLst>
                                        </p:cTn>
                                        <p:tgtEl>
                                          <p:spTgt spid="140"/>
                                        </p:tgtEl>
                                        <p:attrNameLst>
                                          <p:attrName>style.visibility</p:attrName>
                                        </p:attrNameLst>
                                      </p:cBhvr>
                                      <p:to>
                                        <p:strVal val="hidden"/>
                                      </p:to>
                                    </p:set>
                                  </p:childTnLst>
                                </p:cTn>
                              </p:par>
                              <p:par>
                                <p:cTn id="203" presetID="22" presetClass="exit" presetSubtype="1" fill="hold" nodeType="withEffect">
                                  <p:stCondLst>
                                    <p:cond delay="0"/>
                                  </p:stCondLst>
                                  <p:childTnLst>
                                    <p:animEffect transition="out" filter="wipe(up)">
                                      <p:cBhvr>
                                        <p:cTn id="204" dur="250"/>
                                        <p:tgtEl>
                                          <p:spTgt spid="141"/>
                                        </p:tgtEl>
                                      </p:cBhvr>
                                    </p:animEffect>
                                    <p:set>
                                      <p:cBhvr>
                                        <p:cTn id="205" dur="1" fill="hold">
                                          <p:stCondLst>
                                            <p:cond delay="249"/>
                                          </p:stCondLst>
                                        </p:cTn>
                                        <p:tgtEl>
                                          <p:spTgt spid="141"/>
                                        </p:tgtEl>
                                        <p:attrNameLst>
                                          <p:attrName>style.visibility</p:attrName>
                                        </p:attrNameLst>
                                      </p:cBhvr>
                                      <p:to>
                                        <p:strVal val="hidden"/>
                                      </p:to>
                                    </p:set>
                                  </p:childTnLst>
                                </p:cTn>
                              </p:par>
                              <p:par>
                                <p:cTn id="206" presetID="22" presetClass="exit" presetSubtype="8" fill="hold" nodeType="withEffect">
                                  <p:stCondLst>
                                    <p:cond delay="0"/>
                                  </p:stCondLst>
                                  <p:childTnLst>
                                    <p:animEffect transition="out" filter="wipe(left)">
                                      <p:cBhvr>
                                        <p:cTn id="207" dur="250"/>
                                        <p:tgtEl>
                                          <p:spTgt spid="142"/>
                                        </p:tgtEl>
                                      </p:cBhvr>
                                    </p:animEffect>
                                    <p:set>
                                      <p:cBhvr>
                                        <p:cTn id="208" dur="1" fill="hold">
                                          <p:stCondLst>
                                            <p:cond delay="249"/>
                                          </p:stCondLst>
                                        </p:cTn>
                                        <p:tgtEl>
                                          <p:spTgt spid="142"/>
                                        </p:tgtEl>
                                        <p:attrNameLst>
                                          <p:attrName>style.visibility</p:attrName>
                                        </p:attrNameLst>
                                      </p:cBhvr>
                                      <p:to>
                                        <p:strVal val="hidden"/>
                                      </p:to>
                                    </p:set>
                                  </p:childTnLst>
                                </p:cTn>
                              </p:par>
                              <p:par>
                                <p:cTn id="209" presetID="22" presetClass="exit" presetSubtype="1" fill="hold" nodeType="withEffect">
                                  <p:stCondLst>
                                    <p:cond delay="0"/>
                                  </p:stCondLst>
                                  <p:childTnLst>
                                    <p:animEffect transition="out" filter="wipe(up)">
                                      <p:cBhvr>
                                        <p:cTn id="210" dur="250"/>
                                        <p:tgtEl>
                                          <p:spTgt spid="143"/>
                                        </p:tgtEl>
                                      </p:cBhvr>
                                    </p:animEffect>
                                    <p:set>
                                      <p:cBhvr>
                                        <p:cTn id="211" dur="1" fill="hold">
                                          <p:stCondLst>
                                            <p:cond delay="249"/>
                                          </p:stCondLst>
                                        </p:cTn>
                                        <p:tgtEl>
                                          <p:spTgt spid="143"/>
                                        </p:tgtEl>
                                        <p:attrNameLst>
                                          <p:attrName>style.visibility</p:attrName>
                                        </p:attrNameLst>
                                      </p:cBhvr>
                                      <p:to>
                                        <p:strVal val="hidden"/>
                                      </p:to>
                                    </p:set>
                                  </p:childTnLst>
                                </p:cTn>
                              </p:par>
                            </p:childTnLst>
                          </p:cTn>
                        </p:par>
                        <p:par>
                          <p:cTn id="212" fill="hold">
                            <p:stCondLst>
                              <p:cond delay="6250"/>
                            </p:stCondLst>
                            <p:childTnLst>
                              <p:par>
                                <p:cTn id="213" presetID="10" presetClass="entr" presetSubtype="0" fill="hold" grpId="0" nodeType="afterEffect">
                                  <p:stCondLst>
                                    <p:cond delay="0"/>
                                  </p:stCondLst>
                                  <p:childTnLst>
                                    <p:set>
                                      <p:cBhvr>
                                        <p:cTn id="214" dur="1" fill="hold">
                                          <p:stCondLst>
                                            <p:cond delay="0"/>
                                          </p:stCondLst>
                                        </p:cTn>
                                        <p:tgtEl>
                                          <p:spTgt spid="147"/>
                                        </p:tgtEl>
                                        <p:attrNameLst>
                                          <p:attrName>style.visibility</p:attrName>
                                        </p:attrNameLst>
                                      </p:cBhvr>
                                      <p:to>
                                        <p:strVal val="visible"/>
                                      </p:to>
                                    </p:set>
                                    <p:animEffect transition="in" filter="fade">
                                      <p:cBhvr>
                                        <p:cTn id="215" dur="500"/>
                                        <p:tgtEl>
                                          <p:spTgt spid="147"/>
                                        </p:tgtEl>
                                      </p:cBhvr>
                                    </p:animEffect>
                                  </p:childTnLst>
                                </p:cTn>
                              </p:par>
                            </p:childTnLst>
                          </p:cTn>
                        </p:par>
                        <p:par>
                          <p:cTn id="216" fill="hold">
                            <p:stCondLst>
                              <p:cond delay="6750"/>
                            </p:stCondLst>
                            <p:childTnLst>
                              <p:par>
                                <p:cTn id="217" presetID="10" presetClass="entr" presetSubtype="0" fill="hold" nodeType="afterEffect">
                                  <p:stCondLst>
                                    <p:cond delay="1000"/>
                                  </p:stCondLst>
                                  <p:childTnLst>
                                    <p:set>
                                      <p:cBhvr>
                                        <p:cTn id="218" dur="1" fill="hold">
                                          <p:stCondLst>
                                            <p:cond delay="0"/>
                                          </p:stCondLst>
                                        </p:cTn>
                                        <p:tgtEl>
                                          <p:spTgt spid="77"/>
                                        </p:tgtEl>
                                        <p:attrNameLst>
                                          <p:attrName>style.visibility</p:attrName>
                                        </p:attrNameLst>
                                      </p:cBhvr>
                                      <p:to>
                                        <p:strVal val="visible"/>
                                      </p:to>
                                    </p:set>
                                    <p:animEffect transition="in" filter="fade">
                                      <p:cBhvr>
                                        <p:cTn id="21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5" name="Picture 27" descr="C:\Users\Annette.DUARTE\Desktop\Yammer\Office_cubicles_v2.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4" y="-44461"/>
            <a:ext cx="12268580" cy="6901975"/>
          </a:xfrm>
          <a:prstGeom prst="rect">
            <a:avLst/>
          </a:prstGeom>
          <a:noFill/>
          <a:extLst>
            <a:ext uri="{909E8E84-426E-40dd-AFC4-6F175D3DCCD1}">
              <a14:hiddenFill xmlns="" xmlns:a14="http://schemas.microsoft.com/office/drawing/2010/main">
                <a:solidFill>
                  <a:srgbClr val="FFFFFF"/>
                </a:solidFill>
              </a14:hiddenFill>
            </a:ext>
          </a:extLst>
        </p:spPr>
      </p:pic>
      <p:sp>
        <p:nvSpPr>
          <p:cNvPr id="56" name="Rectangle 55"/>
          <p:cNvSpPr/>
          <p:nvPr/>
        </p:nvSpPr>
        <p:spPr bwMode="auto">
          <a:xfrm>
            <a:off x="-65412" y="-44462"/>
            <a:ext cx="12362735" cy="6901975"/>
          </a:xfrm>
          <a:prstGeom prst="rect">
            <a:avLst/>
          </a:prstGeom>
          <a:solidFill>
            <a:srgbClr val="002050">
              <a:alpha val="27843"/>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2" name="Group 2067"/>
          <p:cNvGrpSpPr/>
          <p:nvPr/>
        </p:nvGrpSpPr>
        <p:grpSpPr>
          <a:xfrm>
            <a:off x="3654799" y="4108593"/>
            <a:ext cx="4861455" cy="280992"/>
            <a:chOff x="3727433" y="4190483"/>
            <a:chExt cx="4960229" cy="286626"/>
          </a:xfrm>
        </p:grpSpPr>
        <p:sp>
          <p:nvSpPr>
            <p:cNvPr id="103" name="Freeform 6"/>
            <p:cNvSpPr>
              <a:spLocks/>
            </p:cNvSpPr>
            <p:nvPr/>
          </p:nvSpPr>
          <p:spPr bwMode="auto">
            <a:xfrm>
              <a:off x="7037883" y="4190483"/>
              <a:ext cx="1649779" cy="286626"/>
            </a:xfrm>
            <a:custGeom>
              <a:avLst/>
              <a:gdLst>
                <a:gd name="T0" fmla="*/ 4095 w 4095"/>
                <a:gd name="T1" fmla="*/ 1323 h 1323"/>
                <a:gd name="T2" fmla="*/ 4095 w 4095"/>
                <a:gd name="T3" fmla="*/ 0 h 1323"/>
                <a:gd name="T4" fmla="*/ 2048 w 4095"/>
                <a:gd name="T5" fmla="*/ 0 h 1323"/>
                <a:gd name="T6" fmla="*/ 0 w 4095"/>
                <a:gd name="T7" fmla="*/ 0 h 1323"/>
                <a:gd name="T8" fmla="*/ 0 w 4095"/>
                <a:gd name="T9" fmla="*/ 1323 h 1323"/>
              </a:gdLst>
              <a:ahLst/>
              <a:cxnLst>
                <a:cxn ang="0">
                  <a:pos x="T0" y="T1"/>
                </a:cxn>
                <a:cxn ang="0">
                  <a:pos x="T2" y="T3"/>
                </a:cxn>
                <a:cxn ang="0">
                  <a:pos x="T4" y="T5"/>
                </a:cxn>
                <a:cxn ang="0">
                  <a:pos x="T6" y="T7"/>
                </a:cxn>
                <a:cxn ang="0">
                  <a:pos x="T8" y="T9"/>
                </a:cxn>
              </a:cxnLst>
              <a:rect l="0" t="0" r="r" b="b"/>
              <a:pathLst>
                <a:path w="4095" h="1323">
                  <a:moveTo>
                    <a:pt x="4095" y="1323"/>
                  </a:moveTo>
                  <a:lnTo>
                    <a:pt x="4095" y="0"/>
                  </a:lnTo>
                  <a:lnTo>
                    <a:pt x="2048" y="0"/>
                  </a:lnTo>
                  <a:lnTo>
                    <a:pt x="0" y="0"/>
                  </a:lnTo>
                  <a:lnTo>
                    <a:pt x="0" y="1323"/>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104" name="Freeform 6"/>
            <p:cNvSpPr>
              <a:spLocks/>
            </p:cNvSpPr>
            <p:nvPr/>
          </p:nvSpPr>
          <p:spPr bwMode="auto">
            <a:xfrm>
              <a:off x="3727433" y="4190483"/>
              <a:ext cx="1649779" cy="286626"/>
            </a:xfrm>
            <a:custGeom>
              <a:avLst/>
              <a:gdLst>
                <a:gd name="T0" fmla="*/ 4095 w 4095"/>
                <a:gd name="T1" fmla="*/ 1323 h 1323"/>
                <a:gd name="T2" fmla="*/ 4095 w 4095"/>
                <a:gd name="T3" fmla="*/ 0 h 1323"/>
                <a:gd name="T4" fmla="*/ 2048 w 4095"/>
                <a:gd name="T5" fmla="*/ 0 h 1323"/>
                <a:gd name="T6" fmla="*/ 0 w 4095"/>
                <a:gd name="T7" fmla="*/ 0 h 1323"/>
                <a:gd name="T8" fmla="*/ 0 w 4095"/>
                <a:gd name="T9" fmla="*/ 1323 h 1323"/>
              </a:gdLst>
              <a:ahLst/>
              <a:cxnLst>
                <a:cxn ang="0">
                  <a:pos x="T0" y="T1"/>
                </a:cxn>
                <a:cxn ang="0">
                  <a:pos x="T2" y="T3"/>
                </a:cxn>
                <a:cxn ang="0">
                  <a:pos x="T4" y="T5"/>
                </a:cxn>
                <a:cxn ang="0">
                  <a:pos x="T6" y="T7"/>
                </a:cxn>
                <a:cxn ang="0">
                  <a:pos x="T8" y="T9"/>
                </a:cxn>
              </a:cxnLst>
              <a:rect l="0" t="0" r="r" b="b"/>
              <a:pathLst>
                <a:path w="4095" h="1323">
                  <a:moveTo>
                    <a:pt x="4095" y="1323"/>
                  </a:moveTo>
                  <a:lnTo>
                    <a:pt x="4095" y="0"/>
                  </a:lnTo>
                  <a:lnTo>
                    <a:pt x="2048" y="0"/>
                  </a:lnTo>
                  <a:lnTo>
                    <a:pt x="0" y="0"/>
                  </a:lnTo>
                  <a:lnTo>
                    <a:pt x="0" y="1323"/>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grpSp>
      <p:grpSp>
        <p:nvGrpSpPr>
          <p:cNvPr id="5" name="Group 2070"/>
          <p:cNvGrpSpPr/>
          <p:nvPr/>
        </p:nvGrpSpPr>
        <p:grpSpPr>
          <a:xfrm>
            <a:off x="3238039" y="5101626"/>
            <a:ext cx="5715641" cy="332859"/>
            <a:chOff x="3302207" y="5203425"/>
            <a:chExt cx="5831770" cy="339534"/>
          </a:xfrm>
        </p:grpSpPr>
        <p:sp>
          <p:nvSpPr>
            <p:cNvPr id="99" name="Freeform 11"/>
            <p:cNvSpPr>
              <a:spLocks/>
            </p:cNvSpPr>
            <p:nvPr/>
          </p:nvSpPr>
          <p:spPr bwMode="auto">
            <a:xfrm>
              <a:off x="8294036" y="5203425"/>
              <a:ext cx="839941" cy="339534"/>
            </a:xfrm>
            <a:custGeom>
              <a:avLst/>
              <a:gdLst>
                <a:gd name="T0" fmla="*/ 1206 w 1206"/>
                <a:gd name="T1" fmla="*/ 420 h 420"/>
                <a:gd name="T2" fmla="*/ 1206 w 1206"/>
                <a:gd name="T3" fmla="*/ 0 h 420"/>
                <a:gd name="T4" fmla="*/ 0 w 1206"/>
                <a:gd name="T5" fmla="*/ 0 h 420"/>
                <a:gd name="T6" fmla="*/ 0 w 1206"/>
                <a:gd name="T7" fmla="*/ 420 h 420"/>
              </a:gdLst>
              <a:ahLst/>
              <a:cxnLst>
                <a:cxn ang="0">
                  <a:pos x="T0" y="T1"/>
                </a:cxn>
                <a:cxn ang="0">
                  <a:pos x="T2" y="T3"/>
                </a:cxn>
                <a:cxn ang="0">
                  <a:pos x="T4" y="T5"/>
                </a:cxn>
                <a:cxn ang="0">
                  <a:pos x="T6" y="T7"/>
                </a:cxn>
              </a:cxnLst>
              <a:rect l="0" t="0" r="r" b="b"/>
              <a:pathLst>
                <a:path w="1206" h="420">
                  <a:moveTo>
                    <a:pt x="1206" y="420"/>
                  </a:moveTo>
                  <a:lnTo>
                    <a:pt x="1206" y="0"/>
                  </a:lnTo>
                  <a:lnTo>
                    <a:pt x="0" y="0"/>
                  </a:lnTo>
                  <a:lnTo>
                    <a:pt x="0" y="420"/>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105" name="Freeform 7"/>
            <p:cNvSpPr>
              <a:spLocks/>
            </p:cNvSpPr>
            <p:nvPr/>
          </p:nvSpPr>
          <p:spPr bwMode="auto">
            <a:xfrm>
              <a:off x="3302207" y="5203425"/>
              <a:ext cx="839941" cy="339534"/>
            </a:xfrm>
            <a:custGeom>
              <a:avLst/>
              <a:gdLst>
                <a:gd name="T0" fmla="*/ 0 w 1206"/>
                <a:gd name="T1" fmla="*/ 420 h 420"/>
                <a:gd name="T2" fmla="*/ 0 w 1206"/>
                <a:gd name="T3" fmla="*/ 0 h 420"/>
                <a:gd name="T4" fmla="*/ 1206 w 1206"/>
                <a:gd name="T5" fmla="*/ 0 h 420"/>
                <a:gd name="T6" fmla="*/ 1206 w 1206"/>
                <a:gd name="T7" fmla="*/ 420 h 420"/>
              </a:gdLst>
              <a:ahLst/>
              <a:cxnLst>
                <a:cxn ang="0">
                  <a:pos x="T0" y="T1"/>
                </a:cxn>
                <a:cxn ang="0">
                  <a:pos x="T2" y="T3"/>
                </a:cxn>
                <a:cxn ang="0">
                  <a:pos x="T4" y="T5"/>
                </a:cxn>
                <a:cxn ang="0">
                  <a:pos x="T6" y="T7"/>
                </a:cxn>
              </a:cxnLst>
              <a:rect l="0" t="0" r="r" b="b"/>
              <a:pathLst>
                <a:path w="1206" h="420">
                  <a:moveTo>
                    <a:pt x="0" y="420"/>
                  </a:moveTo>
                  <a:lnTo>
                    <a:pt x="0" y="0"/>
                  </a:lnTo>
                  <a:lnTo>
                    <a:pt x="1206" y="0"/>
                  </a:lnTo>
                  <a:lnTo>
                    <a:pt x="1206" y="420"/>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109" name="Freeform 11"/>
            <p:cNvSpPr>
              <a:spLocks/>
            </p:cNvSpPr>
            <p:nvPr/>
          </p:nvSpPr>
          <p:spPr bwMode="auto">
            <a:xfrm>
              <a:off x="6640143" y="5203425"/>
              <a:ext cx="839941" cy="339534"/>
            </a:xfrm>
            <a:custGeom>
              <a:avLst/>
              <a:gdLst>
                <a:gd name="T0" fmla="*/ 1206 w 1206"/>
                <a:gd name="T1" fmla="*/ 420 h 420"/>
                <a:gd name="T2" fmla="*/ 1206 w 1206"/>
                <a:gd name="T3" fmla="*/ 0 h 420"/>
                <a:gd name="T4" fmla="*/ 0 w 1206"/>
                <a:gd name="T5" fmla="*/ 0 h 420"/>
                <a:gd name="T6" fmla="*/ 0 w 1206"/>
                <a:gd name="T7" fmla="*/ 420 h 420"/>
              </a:gdLst>
              <a:ahLst/>
              <a:cxnLst>
                <a:cxn ang="0">
                  <a:pos x="T0" y="T1"/>
                </a:cxn>
                <a:cxn ang="0">
                  <a:pos x="T2" y="T3"/>
                </a:cxn>
                <a:cxn ang="0">
                  <a:pos x="T4" y="T5"/>
                </a:cxn>
                <a:cxn ang="0">
                  <a:pos x="T6" y="T7"/>
                </a:cxn>
              </a:cxnLst>
              <a:rect l="0" t="0" r="r" b="b"/>
              <a:pathLst>
                <a:path w="1206" h="420">
                  <a:moveTo>
                    <a:pt x="1206" y="420"/>
                  </a:moveTo>
                  <a:lnTo>
                    <a:pt x="1206" y="0"/>
                  </a:lnTo>
                  <a:lnTo>
                    <a:pt x="0" y="0"/>
                  </a:lnTo>
                  <a:lnTo>
                    <a:pt x="0" y="420"/>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110" name="Freeform 16"/>
            <p:cNvSpPr>
              <a:spLocks/>
            </p:cNvSpPr>
            <p:nvPr/>
          </p:nvSpPr>
          <p:spPr bwMode="auto">
            <a:xfrm>
              <a:off x="4985909" y="5203425"/>
              <a:ext cx="837852" cy="339534"/>
            </a:xfrm>
            <a:custGeom>
              <a:avLst/>
              <a:gdLst>
                <a:gd name="T0" fmla="*/ 1203 w 1203"/>
                <a:gd name="T1" fmla="*/ 420 h 420"/>
                <a:gd name="T2" fmla="*/ 1203 w 1203"/>
                <a:gd name="T3" fmla="*/ 0 h 420"/>
                <a:gd name="T4" fmla="*/ 0 w 1203"/>
                <a:gd name="T5" fmla="*/ 0 h 420"/>
                <a:gd name="T6" fmla="*/ 0 w 1203"/>
                <a:gd name="T7" fmla="*/ 420 h 420"/>
              </a:gdLst>
              <a:ahLst/>
              <a:cxnLst>
                <a:cxn ang="0">
                  <a:pos x="T0" y="T1"/>
                </a:cxn>
                <a:cxn ang="0">
                  <a:pos x="T2" y="T3"/>
                </a:cxn>
                <a:cxn ang="0">
                  <a:pos x="T4" y="T5"/>
                </a:cxn>
                <a:cxn ang="0">
                  <a:pos x="T6" y="T7"/>
                </a:cxn>
              </a:cxnLst>
              <a:rect l="0" t="0" r="r" b="b"/>
              <a:pathLst>
                <a:path w="1203" h="420">
                  <a:moveTo>
                    <a:pt x="1203" y="420"/>
                  </a:moveTo>
                  <a:lnTo>
                    <a:pt x="1203" y="0"/>
                  </a:lnTo>
                  <a:lnTo>
                    <a:pt x="0" y="0"/>
                  </a:lnTo>
                  <a:lnTo>
                    <a:pt x="0" y="420"/>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grpSp>
      <p:grpSp>
        <p:nvGrpSpPr>
          <p:cNvPr id="6" name="Group 111"/>
          <p:cNvGrpSpPr/>
          <p:nvPr/>
        </p:nvGrpSpPr>
        <p:grpSpPr>
          <a:xfrm>
            <a:off x="3373907" y="4250168"/>
            <a:ext cx="5370669" cy="559412"/>
            <a:chOff x="3372318" y="4251510"/>
            <a:chExt cx="5370669" cy="559412"/>
          </a:xfrm>
        </p:grpSpPr>
        <p:pic>
          <p:nvPicPr>
            <p:cNvPr id="84" name="Picture 83" descr="User-No-Frame_wt.png"/>
            <p:cNvPicPr>
              <a:picLocks noChangeAspect="1"/>
            </p:cNvPicPr>
            <p:nvPr/>
          </p:nvPicPr>
          <p:blipFill>
            <a:blip r:embed="rId4" cstate="print"/>
            <a:stretch>
              <a:fillRect/>
            </a:stretch>
          </p:blipFill>
          <p:spPr>
            <a:xfrm>
              <a:off x="8275208" y="4251510"/>
              <a:ext cx="467779" cy="525833"/>
            </a:xfrm>
            <a:prstGeom prst="rect">
              <a:avLst/>
            </a:prstGeom>
          </p:spPr>
        </p:pic>
        <p:grpSp>
          <p:nvGrpSpPr>
            <p:cNvPr id="7" name="Group 107"/>
            <p:cNvGrpSpPr/>
            <p:nvPr/>
          </p:nvGrpSpPr>
          <p:grpSpPr>
            <a:xfrm>
              <a:off x="3372318" y="4251510"/>
              <a:ext cx="3739716" cy="559412"/>
              <a:chOff x="3372318" y="4251510"/>
              <a:chExt cx="3739716" cy="559412"/>
            </a:xfrm>
          </p:grpSpPr>
          <p:pic>
            <p:nvPicPr>
              <p:cNvPr id="83" name="Picture 82" descr="User-No-Frame_wt.png"/>
              <p:cNvPicPr>
                <a:picLocks noChangeAspect="1"/>
              </p:cNvPicPr>
              <p:nvPr/>
            </p:nvPicPr>
            <p:blipFill>
              <a:blip r:embed="rId4" cstate="print"/>
              <a:stretch>
                <a:fillRect/>
              </a:stretch>
            </p:blipFill>
            <p:spPr>
              <a:xfrm>
                <a:off x="6644255" y="4285089"/>
                <a:ext cx="467779" cy="525833"/>
              </a:xfrm>
              <a:prstGeom prst="rect">
                <a:avLst/>
              </a:prstGeom>
            </p:spPr>
          </p:pic>
          <p:pic>
            <p:nvPicPr>
              <p:cNvPr id="85" name="Picture 84" descr="User-No-Frame_wt.png"/>
              <p:cNvPicPr>
                <a:picLocks noChangeAspect="1"/>
              </p:cNvPicPr>
              <p:nvPr/>
            </p:nvPicPr>
            <p:blipFill>
              <a:blip r:embed="rId4" cstate="print"/>
              <a:stretch>
                <a:fillRect/>
              </a:stretch>
            </p:blipFill>
            <p:spPr>
              <a:xfrm>
                <a:off x="3372318" y="4285089"/>
                <a:ext cx="467779" cy="525833"/>
              </a:xfrm>
              <a:prstGeom prst="rect">
                <a:avLst/>
              </a:prstGeom>
            </p:spPr>
          </p:pic>
          <p:pic>
            <p:nvPicPr>
              <p:cNvPr id="86" name="Picture 85" descr="User-No-Frame_wt.png"/>
              <p:cNvPicPr>
                <a:picLocks noChangeAspect="1"/>
              </p:cNvPicPr>
              <p:nvPr/>
            </p:nvPicPr>
            <p:blipFill>
              <a:blip r:embed="rId4" cstate="print"/>
              <a:stretch>
                <a:fillRect/>
              </a:stretch>
            </p:blipFill>
            <p:spPr>
              <a:xfrm>
                <a:off x="5003271" y="4251510"/>
                <a:ext cx="467779" cy="525833"/>
              </a:xfrm>
              <a:prstGeom prst="rect">
                <a:avLst/>
              </a:prstGeom>
            </p:spPr>
          </p:pic>
        </p:grpSp>
      </p:grpSp>
      <p:pic>
        <p:nvPicPr>
          <p:cNvPr id="100" name="Picture 99" descr="User-No-Frame_gold.png"/>
          <p:cNvPicPr>
            <a:picLocks noChangeAspect="1"/>
          </p:cNvPicPr>
          <p:nvPr/>
        </p:nvPicPr>
        <p:blipFill>
          <a:blip r:embed="rId5" cstate="print"/>
          <a:stretch>
            <a:fillRect/>
          </a:stretch>
        </p:blipFill>
        <p:spPr>
          <a:xfrm>
            <a:off x="8276797" y="4251511"/>
            <a:ext cx="467779" cy="525833"/>
          </a:xfrm>
          <a:prstGeom prst="rect">
            <a:avLst/>
          </a:prstGeom>
        </p:spPr>
      </p:pic>
      <p:grpSp>
        <p:nvGrpSpPr>
          <p:cNvPr id="9" name="Group 110"/>
          <p:cNvGrpSpPr/>
          <p:nvPr/>
        </p:nvGrpSpPr>
        <p:grpSpPr>
          <a:xfrm>
            <a:off x="3006557" y="5329066"/>
            <a:ext cx="6147400" cy="438075"/>
            <a:chOff x="3004969" y="5329065"/>
            <a:chExt cx="6147400" cy="438075"/>
          </a:xfrm>
        </p:grpSpPr>
        <p:pic>
          <p:nvPicPr>
            <p:cNvPr id="94" name="Picture 93" descr="User-No-Frame_wt.png"/>
            <p:cNvPicPr>
              <a:picLocks noChangeAspect="1"/>
            </p:cNvPicPr>
            <p:nvPr/>
          </p:nvPicPr>
          <p:blipFill>
            <a:blip r:embed="rId6" cstate="print"/>
            <a:stretch>
              <a:fillRect/>
            </a:stretch>
          </p:blipFill>
          <p:spPr>
            <a:xfrm>
              <a:off x="3004969" y="5329065"/>
              <a:ext cx="389710" cy="438075"/>
            </a:xfrm>
            <a:prstGeom prst="rect">
              <a:avLst/>
            </a:prstGeom>
          </p:spPr>
        </p:pic>
        <p:pic>
          <p:nvPicPr>
            <p:cNvPr id="87" name="Picture 86" descr="User-No-Frame_wt.png"/>
            <p:cNvPicPr>
              <a:picLocks noChangeAspect="1"/>
            </p:cNvPicPr>
            <p:nvPr/>
          </p:nvPicPr>
          <p:blipFill>
            <a:blip r:embed="rId6" cstate="print"/>
            <a:stretch>
              <a:fillRect/>
            </a:stretch>
          </p:blipFill>
          <p:spPr>
            <a:xfrm>
              <a:off x="8762659" y="5329065"/>
              <a:ext cx="389710" cy="438075"/>
            </a:xfrm>
            <a:prstGeom prst="rect">
              <a:avLst/>
            </a:prstGeom>
          </p:spPr>
        </p:pic>
        <p:pic>
          <p:nvPicPr>
            <p:cNvPr id="88" name="Picture 87" descr="User-No-Frame_wt.png"/>
            <p:cNvPicPr>
              <a:picLocks noChangeAspect="1"/>
            </p:cNvPicPr>
            <p:nvPr/>
          </p:nvPicPr>
          <p:blipFill>
            <a:blip r:embed="rId6" cstate="print"/>
            <a:stretch>
              <a:fillRect/>
            </a:stretch>
          </p:blipFill>
          <p:spPr>
            <a:xfrm>
              <a:off x="7929636" y="5329065"/>
              <a:ext cx="389710" cy="438075"/>
            </a:xfrm>
            <a:prstGeom prst="rect">
              <a:avLst/>
            </a:prstGeom>
          </p:spPr>
        </p:pic>
        <p:pic>
          <p:nvPicPr>
            <p:cNvPr id="89" name="Picture 88" descr="User-No-Frame_wt.png"/>
            <p:cNvPicPr>
              <a:picLocks noChangeAspect="1"/>
            </p:cNvPicPr>
            <p:nvPr/>
          </p:nvPicPr>
          <p:blipFill>
            <a:blip r:embed="rId6" cstate="print"/>
            <a:stretch>
              <a:fillRect/>
            </a:stretch>
          </p:blipFill>
          <p:spPr>
            <a:xfrm>
              <a:off x="7125768" y="5329065"/>
              <a:ext cx="389710" cy="438075"/>
            </a:xfrm>
            <a:prstGeom prst="rect">
              <a:avLst/>
            </a:prstGeom>
          </p:spPr>
        </p:pic>
        <p:pic>
          <p:nvPicPr>
            <p:cNvPr id="90" name="Picture 89" descr="User-No-Frame_wt.png"/>
            <p:cNvPicPr>
              <a:picLocks noChangeAspect="1"/>
            </p:cNvPicPr>
            <p:nvPr/>
          </p:nvPicPr>
          <p:blipFill>
            <a:blip r:embed="rId6" cstate="print"/>
            <a:stretch>
              <a:fillRect/>
            </a:stretch>
          </p:blipFill>
          <p:spPr>
            <a:xfrm>
              <a:off x="6292745" y="5329065"/>
              <a:ext cx="389710" cy="438075"/>
            </a:xfrm>
            <a:prstGeom prst="rect">
              <a:avLst/>
            </a:prstGeom>
          </p:spPr>
        </p:pic>
        <p:pic>
          <p:nvPicPr>
            <p:cNvPr id="91" name="Picture 90" descr="User-No-Frame_wt.png"/>
            <p:cNvPicPr>
              <a:picLocks noChangeAspect="1"/>
            </p:cNvPicPr>
            <p:nvPr/>
          </p:nvPicPr>
          <p:blipFill>
            <a:blip r:embed="rId6" cstate="print"/>
            <a:stretch>
              <a:fillRect/>
            </a:stretch>
          </p:blipFill>
          <p:spPr>
            <a:xfrm>
              <a:off x="5495781" y="5329065"/>
              <a:ext cx="389710" cy="438075"/>
            </a:xfrm>
            <a:prstGeom prst="rect">
              <a:avLst/>
            </a:prstGeom>
          </p:spPr>
        </p:pic>
        <p:pic>
          <p:nvPicPr>
            <p:cNvPr id="92" name="Picture 91" descr="User-No-Frame_wt.png"/>
            <p:cNvPicPr>
              <a:picLocks noChangeAspect="1"/>
            </p:cNvPicPr>
            <p:nvPr/>
          </p:nvPicPr>
          <p:blipFill>
            <a:blip r:embed="rId6" cstate="print"/>
            <a:stretch>
              <a:fillRect/>
            </a:stretch>
          </p:blipFill>
          <p:spPr>
            <a:xfrm>
              <a:off x="4662758" y="5329065"/>
              <a:ext cx="389710" cy="438075"/>
            </a:xfrm>
            <a:prstGeom prst="rect">
              <a:avLst/>
            </a:prstGeom>
          </p:spPr>
        </p:pic>
        <p:pic>
          <p:nvPicPr>
            <p:cNvPr id="93" name="Picture 92" descr="User-No-Frame_wt.png"/>
            <p:cNvPicPr>
              <a:picLocks noChangeAspect="1"/>
            </p:cNvPicPr>
            <p:nvPr/>
          </p:nvPicPr>
          <p:blipFill>
            <a:blip r:embed="rId6" cstate="print"/>
            <a:stretch>
              <a:fillRect/>
            </a:stretch>
          </p:blipFill>
          <p:spPr>
            <a:xfrm>
              <a:off x="3837992" y="5329065"/>
              <a:ext cx="389710" cy="438075"/>
            </a:xfrm>
            <a:prstGeom prst="rect">
              <a:avLst/>
            </a:prstGeom>
          </p:spPr>
        </p:pic>
      </p:grpSp>
      <p:pic>
        <p:nvPicPr>
          <p:cNvPr id="106" name="Picture 105" descr="User-No-Frame_gold.png"/>
          <p:cNvPicPr>
            <a:picLocks noChangeAspect="1"/>
          </p:cNvPicPr>
          <p:nvPr/>
        </p:nvPicPr>
        <p:blipFill>
          <a:blip r:embed="rId7" cstate="print"/>
          <a:stretch>
            <a:fillRect/>
          </a:stretch>
        </p:blipFill>
        <p:spPr>
          <a:xfrm>
            <a:off x="3007983" y="5329066"/>
            <a:ext cx="389710" cy="438075"/>
          </a:xfrm>
          <a:prstGeom prst="rect">
            <a:avLst/>
          </a:prstGeom>
        </p:spPr>
      </p:pic>
      <p:pic>
        <p:nvPicPr>
          <p:cNvPr id="80" name="Picture 79" descr="User-No-Frame_wt.png"/>
          <p:cNvPicPr>
            <a:picLocks noChangeAspect="1"/>
          </p:cNvPicPr>
          <p:nvPr/>
        </p:nvPicPr>
        <p:blipFill>
          <a:blip r:embed="rId8" cstate="print"/>
          <a:stretch>
            <a:fillRect/>
          </a:stretch>
        </p:blipFill>
        <p:spPr>
          <a:xfrm>
            <a:off x="5751246" y="1963779"/>
            <a:ext cx="603016" cy="677854"/>
          </a:xfrm>
          <a:prstGeom prst="rect">
            <a:avLst/>
          </a:prstGeom>
        </p:spPr>
      </p:pic>
      <p:pic>
        <p:nvPicPr>
          <p:cNvPr id="3" name="Picture Placeholder 14" hidden="1"/>
          <p:cNvPicPr>
            <a:picLocks noChangeAspect="1"/>
          </p:cNvPicPr>
          <p:nvPr/>
        </p:nvPicPr>
        <p:blipFill>
          <a:blip r:embed="rId9" cstate="print">
            <a:extLst>
              <a:ext uri="{28A0092B-C50C-407E-A947-70E740481C1C}">
                <a14:useLocalDpi xmlns:a14="http://schemas.microsoft.com/office/drawing/2010/main" val="0"/>
              </a:ext>
            </a:extLst>
          </a:blip>
          <a:srcRect t="109" b="109"/>
          <a:stretch>
            <a:fillRect/>
          </a:stretch>
        </p:blipFill>
        <p:spPr>
          <a:xfrm>
            <a:off x="676427" y="535963"/>
            <a:ext cx="5354333" cy="3016844"/>
          </a:xfrm>
          <a:prstGeom prst="rect">
            <a:avLst/>
          </a:prstGeom>
        </p:spPr>
      </p:pic>
      <p:grpSp>
        <p:nvGrpSpPr>
          <p:cNvPr id="10" name="Group 99"/>
          <p:cNvGrpSpPr/>
          <p:nvPr/>
        </p:nvGrpSpPr>
        <p:grpSpPr>
          <a:xfrm>
            <a:off x="4463259" y="2545414"/>
            <a:ext cx="3239190" cy="650145"/>
            <a:chOff x="3647357" y="1271847"/>
            <a:chExt cx="4851593" cy="973521"/>
          </a:xfrm>
        </p:grpSpPr>
        <p:cxnSp>
          <p:nvCxnSpPr>
            <p:cNvPr id="101" name="Straight Connector 100"/>
            <p:cNvCxnSpPr>
              <a:endCxn id="102" idx="2"/>
            </p:cNvCxnSpPr>
            <p:nvPr/>
          </p:nvCxnSpPr>
          <p:spPr>
            <a:xfrm>
              <a:off x="6073153" y="1271847"/>
              <a:ext cx="593" cy="548642"/>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Freeform 6"/>
            <p:cNvSpPr>
              <a:spLocks/>
            </p:cNvSpPr>
            <p:nvPr/>
          </p:nvSpPr>
          <p:spPr bwMode="auto">
            <a:xfrm>
              <a:off x="3647357" y="1820489"/>
              <a:ext cx="4851593" cy="424879"/>
            </a:xfrm>
            <a:custGeom>
              <a:avLst/>
              <a:gdLst>
                <a:gd name="T0" fmla="*/ 4095 w 4095"/>
                <a:gd name="T1" fmla="*/ 1323 h 1323"/>
                <a:gd name="T2" fmla="*/ 4095 w 4095"/>
                <a:gd name="T3" fmla="*/ 0 h 1323"/>
                <a:gd name="T4" fmla="*/ 2048 w 4095"/>
                <a:gd name="T5" fmla="*/ 0 h 1323"/>
                <a:gd name="T6" fmla="*/ 0 w 4095"/>
                <a:gd name="T7" fmla="*/ 0 h 1323"/>
                <a:gd name="T8" fmla="*/ 0 w 4095"/>
                <a:gd name="T9" fmla="*/ 1323 h 1323"/>
              </a:gdLst>
              <a:ahLst/>
              <a:cxnLst>
                <a:cxn ang="0">
                  <a:pos x="T0" y="T1"/>
                </a:cxn>
                <a:cxn ang="0">
                  <a:pos x="T2" y="T3"/>
                </a:cxn>
                <a:cxn ang="0">
                  <a:pos x="T4" y="T5"/>
                </a:cxn>
                <a:cxn ang="0">
                  <a:pos x="T6" y="T7"/>
                </a:cxn>
                <a:cxn ang="0">
                  <a:pos x="T8" y="T9"/>
                </a:cxn>
              </a:cxnLst>
              <a:rect l="0" t="0" r="r" b="b"/>
              <a:pathLst>
                <a:path w="4095" h="1323">
                  <a:moveTo>
                    <a:pt x="4095" y="1323"/>
                  </a:moveTo>
                  <a:lnTo>
                    <a:pt x="4095" y="0"/>
                  </a:lnTo>
                  <a:lnTo>
                    <a:pt x="2048" y="0"/>
                  </a:lnTo>
                  <a:lnTo>
                    <a:pt x="0" y="0"/>
                  </a:lnTo>
                  <a:lnTo>
                    <a:pt x="0" y="1323"/>
                  </a:lnTo>
                </a:path>
              </a:pathLst>
            </a:custGeom>
            <a:ln w="19050" cap="rnd">
              <a:solidFill>
                <a:schemeClr val="bg1"/>
              </a:solidFill>
            </a:ln>
          </p:spPr>
          <p:style>
            <a:lnRef idx="1">
              <a:schemeClr val="accent1"/>
            </a:lnRef>
            <a:fillRef idx="0">
              <a:schemeClr val="accent1"/>
            </a:fillRef>
            <a:effectRef idx="0">
              <a:schemeClr val="accent1"/>
            </a:effectRef>
            <a:fontRef idx="minor">
              <a:schemeClr val="tx1"/>
            </a:fontRef>
          </p:style>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grpSp>
      <p:cxnSp>
        <p:nvCxnSpPr>
          <p:cNvPr id="4" name="Straight Connector 3"/>
          <p:cNvCxnSpPr/>
          <p:nvPr/>
        </p:nvCxnSpPr>
        <p:spPr>
          <a:xfrm>
            <a:off x="3238038" y="5101625"/>
            <a:ext cx="8168" cy="360023"/>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53583" y="4108594"/>
            <a:ext cx="0" cy="158606"/>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64417" y="4108594"/>
            <a:ext cx="798842"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705333" y="4110559"/>
            <a:ext cx="798842"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514314" y="4109511"/>
            <a:ext cx="0" cy="280074"/>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2066"/>
          <p:cNvGrpSpPr/>
          <p:nvPr/>
        </p:nvGrpSpPr>
        <p:grpSpPr>
          <a:xfrm>
            <a:off x="4462863" y="3738444"/>
            <a:ext cx="3239982" cy="366399"/>
            <a:chOff x="4551917" y="3812909"/>
            <a:chExt cx="3305811" cy="373746"/>
          </a:xfrm>
        </p:grpSpPr>
        <p:cxnSp>
          <p:nvCxnSpPr>
            <p:cNvPr id="233" name="Straight Connector 232"/>
            <p:cNvCxnSpPr/>
            <p:nvPr/>
          </p:nvCxnSpPr>
          <p:spPr>
            <a:xfrm>
              <a:off x="4551917" y="3812909"/>
              <a:ext cx="404" cy="373746"/>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857324" y="3812909"/>
              <a:ext cx="404" cy="373746"/>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a:off x="3246206" y="5096641"/>
            <a:ext cx="407378"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463259" y="3740778"/>
            <a:ext cx="0" cy="364064"/>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64975" y="2911811"/>
            <a:ext cx="0" cy="280634"/>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465371" y="2914107"/>
            <a:ext cx="3237474"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702448" y="2911811"/>
            <a:ext cx="0" cy="280634"/>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82" idx="2"/>
          </p:cNvCxnSpPr>
          <p:nvPr/>
        </p:nvCxnSpPr>
        <p:spPr>
          <a:xfrm>
            <a:off x="7701524" y="3728840"/>
            <a:ext cx="1320" cy="379754"/>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12" name="Group 2069"/>
          <p:cNvGrpSpPr/>
          <p:nvPr/>
        </p:nvGrpSpPr>
        <p:grpSpPr>
          <a:xfrm>
            <a:off x="3653584" y="4764321"/>
            <a:ext cx="4863064" cy="333090"/>
            <a:chOff x="3726195" y="4859359"/>
            <a:chExt cx="4961871" cy="339769"/>
          </a:xfrm>
        </p:grpSpPr>
        <p:cxnSp>
          <p:nvCxnSpPr>
            <p:cNvPr id="236" name="Straight Connector 235"/>
            <p:cNvCxnSpPr/>
            <p:nvPr/>
          </p:nvCxnSpPr>
          <p:spPr>
            <a:xfrm>
              <a:off x="7039167" y="4859359"/>
              <a:ext cx="404" cy="339769"/>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8687662" y="4859359"/>
              <a:ext cx="404" cy="339769"/>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378074" y="4859359"/>
              <a:ext cx="404" cy="339769"/>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3726195" y="4859359"/>
              <a:ext cx="404" cy="339769"/>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3653583" y="4813461"/>
            <a:ext cx="0" cy="289406"/>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5412" y="-22439"/>
            <a:ext cx="8342209" cy="927827"/>
          </a:xfrm>
          <a:prstGeom prst="rect">
            <a:avLst/>
          </a:prstGeom>
          <a:solidFill>
            <a:srgbClr val="C00000">
              <a:alpha val="89804"/>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Title 1042"/>
          <p:cNvSpPr>
            <a:spLocks noGrp="1"/>
          </p:cNvSpPr>
          <p:nvPr>
            <p:ph type="title"/>
          </p:nvPr>
        </p:nvSpPr>
        <p:spPr>
          <a:xfrm>
            <a:off x="178515" y="128781"/>
            <a:ext cx="7791840" cy="646042"/>
          </a:xfrm>
        </p:spPr>
        <p:txBody>
          <a:bodyPr>
            <a:normAutofit fontScale="90000"/>
          </a:bodyPr>
          <a:lstStyle/>
          <a:p>
            <a:r>
              <a:rPr lang="hu-HU" sz="3600" dirty="0" smtClean="0">
                <a:solidFill>
                  <a:schemeClr val="bg1"/>
                </a:solidFill>
                <a:latin typeface="+mn-lt"/>
              </a:rPr>
              <a:t>FELKÉSZÜLT ERRE A FELSŐOKTATÁSI KULTÚRA?</a:t>
            </a:r>
            <a:endParaRPr lang="en-US" sz="3600" dirty="0">
              <a:solidFill>
                <a:schemeClr val="bg1"/>
              </a:solidFill>
              <a:latin typeface="+mn-lt"/>
            </a:endParaRPr>
          </a:p>
        </p:txBody>
      </p:sp>
      <p:grpSp>
        <p:nvGrpSpPr>
          <p:cNvPr id="13" name="?"/>
          <p:cNvGrpSpPr/>
          <p:nvPr/>
        </p:nvGrpSpPr>
        <p:grpSpPr>
          <a:xfrm>
            <a:off x="3090754" y="5472496"/>
            <a:ext cx="294568" cy="294645"/>
            <a:chOff x="7525178" y="-1479917"/>
            <a:chExt cx="533570" cy="533570"/>
          </a:xfrm>
        </p:grpSpPr>
        <p:sp>
          <p:nvSpPr>
            <p:cNvPr id="122" name="Oval 8"/>
            <p:cNvSpPr>
              <a:spLocks noChangeArrowheads="1"/>
            </p:cNvSpPr>
            <p:nvPr/>
          </p:nvSpPr>
          <p:spPr bwMode="auto">
            <a:xfrm>
              <a:off x="7525178" y="-1479917"/>
              <a:ext cx="533570" cy="53357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123" name="Freeform 9"/>
            <p:cNvSpPr>
              <a:spLocks noEditPoints="1"/>
            </p:cNvSpPr>
            <p:nvPr/>
          </p:nvSpPr>
          <p:spPr bwMode="auto">
            <a:xfrm>
              <a:off x="7678229" y="-1373096"/>
              <a:ext cx="229583" cy="322587"/>
            </a:xfrm>
            <a:custGeom>
              <a:avLst/>
              <a:gdLst>
                <a:gd name="T0" fmla="*/ 112 w 183"/>
                <a:gd name="T1" fmla="*/ 192 h 257"/>
                <a:gd name="T2" fmla="*/ 68 w 183"/>
                <a:gd name="T3" fmla="*/ 192 h 257"/>
                <a:gd name="T4" fmla="*/ 68 w 183"/>
                <a:gd name="T5" fmla="*/ 180 h 257"/>
                <a:gd name="T6" fmla="*/ 75 w 183"/>
                <a:gd name="T7" fmla="*/ 145 h 257"/>
                <a:gd name="T8" fmla="*/ 103 w 183"/>
                <a:gd name="T9" fmla="*/ 113 h 257"/>
                <a:gd name="T10" fmla="*/ 129 w 183"/>
                <a:gd name="T11" fmla="*/ 91 h 257"/>
                <a:gd name="T12" fmla="*/ 135 w 183"/>
                <a:gd name="T13" fmla="*/ 72 h 257"/>
                <a:gd name="T14" fmla="*/ 124 w 183"/>
                <a:gd name="T15" fmla="*/ 47 h 257"/>
                <a:gd name="T16" fmla="*/ 93 w 183"/>
                <a:gd name="T17" fmla="*/ 37 h 257"/>
                <a:gd name="T18" fmla="*/ 62 w 183"/>
                <a:gd name="T19" fmla="*/ 48 h 257"/>
                <a:gd name="T20" fmla="*/ 45 w 183"/>
                <a:gd name="T21" fmla="*/ 80 h 257"/>
                <a:gd name="T22" fmla="*/ 0 w 183"/>
                <a:gd name="T23" fmla="*/ 75 h 257"/>
                <a:gd name="T24" fmla="*/ 27 w 183"/>
                <a:gd name="T25" fmla="*/ 22 h 257"/>
                <a:gd name="T26" fmla="*/ 91 w 183"/>
                <a:gd name="T27" fmla="*/ 0 h 257"/>
                <a:gd name="T28" fmla="*/ 158 w 183"/>
                <a:gd name="T29" fmla="*/ 22 h 257"/>
                <a:gd name="T30" fmla="*/ 183 w 183"/>
                <a:gd name="T31" fmla="*/ 73 h 257"/>
                <a:gd name="T32" fmla="*/ 174 w 183"/>
                <a:gd name="T33" fmla="*/ 104 h 257"/>
                <a:gd name="T34" fmla="*/ 135 w 183"/>
                <a:gd name="T35" fmla="*/ 143 h 257"/>
                <a:gd name="T36" fmla="*/ 116 w 183"/>
                <a:gd name="T37" fmla="*/ 164 h 257"/>
                <a:gd name="T38" fmla="*/ 112 w 183"/>
                <a:gd name="T39" fmla="*/ 192 h 257"/>
                <a:gd name="T40" fmla="*/ 68 w 183"/>
                <a:gd name="T41" fmla="*/ 257 h 257"/>
                <a:gd name="T42" fmla="*/ 68 w 183"/>
                <a:gd name="T43" fmla="*/ 209 h 257"/>
                <a:gd name="T44" fmla="*/ 117 w 183"/>
                <a:gd name="T45" fmla="*/ 209 h 257"/>
                <a:gd name="T46" fmla="*/ 117 w 183"/>
                <a:gd name="T47" fmla="*/ 257 h 257"/>
                <a:gd name="T48" fmla="*/ 68 w 183"/>
                <a:gd name="T49"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257">
                  <a:moveTo>
                    <a:pt x="112" y="192"/>
                  </a:moveTo>
                  <a:cubicBezTo>
                    <a:pt x="68" y="192"/>
                    <a:pt x="68" y="192"/>
                    <a:pt x="68" y="192"/>
                  </a:cubicBezTo>
                  <a:cubicBezTo>
                    <a:pt x="68" y="185"/>
                    <a:pt x="68" y="181"/>
                    <a:pt x="68" y="180"/>
                  </a:cubicBezTo>
                  <a:cubicBezTo>
                    <a:pt x="68" y="166"/>
                    <a:pt x="70" y="154"/>
                    <a:pt x="75" y="145"/>
                  </a:cubicBezTo>
                  <a:cubicBezTo>
                    <a:pt x="80" y="135"/>
                    <a:pt x="89" y="125"/>
                    <a:pt x="103" y="113"/>
                  </a:cubicBezTo>
                  <a:cubicBezTo>
                    <a:pt x="118" y="102"/>
                    <a:pt x="126" y="94"/>
                    <a:pt x="129" y="91"/>
                  </a:cubicBezTo>
                  <a:cubicBezTo>
                    <a:pt x="133" y="85"/>
                    <a:pt x="135" y="79"/>
                    <a:pt x="135" y="72"/>
                  </a:cubicBezTo>
                  <a:cubicBezTo>
                    <a:pt x="135" y="62"/>
                    <a:pt x="132" y="54"/>
                    <a:pt x="124" y="47"/>
                  </a:cubicBezTo>
                  <a:cubicBezTo>
                    <a:pt x="116" y="41"/>
                    <a:pt x="106" y="37"/>
                    <a:pt x="93" y="37"/>
                  </a:cubicBezTo>
                  <a:cubicBezTo>
                    <a:pt x="81" y="37"/>
                    <a:pt x="71" y="41"/>
                    <a:pt x="62" y="48"/>
                  </a:cubicBezTo>
                  <a:cubicBezTo>
                    <a:pt x="54" y="55"/>
                    <a:pt x="48" y="66"/>
                    <a:pt x="45" y="80"/>
                  </a:cubicBezTo>
                  <a:cubicBezTo>
                    <a:pt x="0" y="75"/>
                    <a:pt x="0" y="75"/>
                    <a:pt x="0" y="75"/>
                  </a:cubicBezTo>
                  <a:cubicBezTo>
                    <a:pt x="1" y="54"/>
                    <a:pt x="10" y="36"/>
                    <a:pt x="27" y="22"/>
                  </a:cubicBezTo>
                  <a:cubicBezTo>
                    <a:pt x="43" y="7"/>
                    <a:pt x="65" y="0"/>
                    <a:pt x="91" y="0"/>
                  </a:cubicBezTo>
                  <a:cubicBezTo>
                    <a:pt x="119" y="0"/>
                    <a:pt x="142" y="7"/>
                    <a:pt x="158" y="22"/>
                  </a:cubicBezTo>
                  <a:cubicBezTo>
                    <a:pt x="175" y="37"/>
                    <a:pt x="183" y="54"/>
                    <a:pt x="183" y="73"/>
                  </a:cubicBezTo>
                  <a:cubicBezTo>
                    <a:pt x="183" y="84"/>
                    <a:pt x="180" y="94"/>
                    <a:pt x="174" y="104"/>
                  </a:cubicBezTo>
                  <a:cubicBezTo>
                    <a:pt x="168" y="113"/>
                    <a:pt x="155" y="126"/>
                    <a:pt x="135" y="143"/>
                  </a:cubicBezTo>
                  <a:cubicBezTo>
                    <a:pt x="125" y="152"/>
                    <a:pt x="118" y="159"/>
                    <a:pt x="116" y="164"/>
                  </a:cubicBezTo>
                  <a:cubicBezTo>
                    <a:pt x="113" y="169"/>
                    <a:pt x="112" y="178"/>
                    <a:pt x="112" y="192"/>
                  </a:cubicBezTo>
                  <a:close/>
                  <a:moveTo>
                    <a:pt x="68" y="257"/>
                  </a:moveTo>
                  <a:cubicBezTo>
                    <a:pt x="68" y="209"/>
                    <a:pt x="68" y="209"/>
                    <a:pt x="68" y="209"/>
                  </a:cubicBezTo>
                  <a:cubicBezTo>
                    <a:pt x="117" y="209"/>
                    <a:pt x="117" y="209"/>
                    <a:pt x="117" y="209"/>
                  </a:cubicBezTo>
                  <a:cubicBezTo>
                    <a:pt x="117" y="257"/>
                    <a:pt x="117" y="257"/>
                    <a:pt x="117" y="257"/>
                  </a:cubicBezTo>
                  <a:lnTo>
                    <a:pt x="68" y="2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grpSp>
      <p:grpSp>
        <p:nvGrpSpPr>
          <p:cNvPr id="14" name="Group 106"/>
          <p:cNvGrpSpPr/>
          <p:nvPr/>
        </p:nvGrpSpPr>
        <p:grpSpPr>
          <a:xfrm>
            <a:off x="4179342" y="3124452"/>
            <a:ext cx="3791013" cy="604389"/>
            <a:chOff x="4177753" y="3124451"/>
            <a:chExt cx="3791013" cy="604389"/>
          </a:xfrm>
        </p:grpSpPr>
        <p:pic>
          <p:nvPicPr>
            <p:cNvPr id="81" name="Picture 80" descr="User-No-Frame_wt.png"/>
            <p:cNvPicPr>
              <a:picLocks noChangeAspect="1"/>
            </p:cNvPicPr>
            <p:nvPr/>
          </p:nvPicPr>
          <p:blipFill>
            <a:blip r:embed="rId10" cstate="print"/>
            <a:stretch>
              <a:fillRect/>
            </a:stretch>
          </p:blipFill>
          <p:spPr>
            <a:xfrm>
              <a:off x="4177753" y="3124451"/>
              <a:ext cx="537662" cy="604389"/>
            </a:xfrm>
            <a:prstGeom prst="rect">
              <a:avLst/>
            </a:prstGeom>
          </p:spPr>
        </p:pic>
        <p:pic>
          <p:nvPicPr>
            <p:cNvPr id="82" name="Picture 81" descr="User-No-Frame_wt.png"/>
            <p:cNvPicPr>
              <a:picLocks noChangeAspect="1"/>
            </p:cNvPicPr>
            <p:nvPr/>
          </p:nvPicPr>
          <p:blipFill>
            <a:blip r:embed="rId10" cstate="print"/>
            <a:stretch>
              <a:fillRect/>
            </a:stretch>
          </p:blipFill>
          <p:spPr>
            <a:xfrm>
              <a:off x="7431104" y="3124451"/>
              <a:ext cx="537662" cy="604389"/>
            </a:xfrm>
            <a:prstGeom prst="rect">
              <a:avLst/>
            </a:prstGeom>
          </p:spPr>
        </p:pic>
      </p:grpSp>
      <p:sp>
        <p:nvSpPr>
          <p:cNvPr id="241" name="yellow"/>
          <p:cNvSpPr/>
          <p:nvPr/>
        </p:nvSpPr>
        <p:spPr bwMode="auto">
          <a:xfrm>
            <a:off x="8340775" y="4389879"/>
            <a:ext cx="423473" cy="423583"/>
          </a:xfrm>
          <a:prstGeom prst="ellipse">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5" name="lightbulb"/>
          <p:cNvGrpSpPr>
            <a:grpSpLocks noChangeAspect="1"/>
          </p:cNvGrpSpPr>
          <p:nvPr/>
        </p:nvGrpSpPr>
        <p:grpSpPr bwMode="auto">
          <a:xfrm>
            <a:off x="8425050" y="4462532"/>
            <a:ext cx="184975" cy="278272"/>
            <a:chOff x="6323" y="2185"/>
            <a:chExt cx="125" cy="188"/>
          </a:xfrm>
          <a:solidFill>
            <a:schemeClr val="bg1"/>
          </a:solidFill>
        </p:grpSpPr>
        <p:sp>
          <p:nvSpPr>
            <p:cNvPr id="95" name="Freeform 13"/>
            <p:cNvSpPr>
              <a:spLocks/>
            </p:cNvSpPr>
            <p:nvPr/>
          </p:nvSpPr>
          <p:spPr bwMode="auto">
            <a:xfrm>
              <a:off x="6363" y="2333"/>
              <a:ext cx="46" cy="13"/>
            </a:xfrm>
            <a:custGeom>
              <a:avLst/>
              <a:gdLst>
                <a:gd name="T0" fmla="*/ 45 w 46"/>
                <a:gd name="T1" fmla="*/ 3 h 13"/>
                <a:gd name="T2" fmla="*/ 45 w 46"/>
                <a:gd name="T3" fmla="*/ 2 h 13"/>
                <a:gd name="T4" fmla="*/ 43 w 46"/>
                <a:gd name="T5" fmla="*/ 1 h 13"/>
                <a:gd name="T6" fmla="*/ 42 w 46"/>
                <a:gd name="T7" fmla="*/ 0 h 13"/>
                <a:gd name="T8" fmla="*/ 41 w 46"/>
                <a:gd name="T9" fmla="*/ 0 h 13"/>
                <a:gd name="T10" fmla="*/ 16 w 46"/>
                <a:gd name="T11" fmla="*/ 0 h 13"/>
                <a:gd name="T12" fmla="*/ 14 w 46"/>
                <a:gd name="T13" fmla="*/ 0 h 13"/>
                <a:gd name="T14" fmla="*/ 12 w 46"/>
                <a:gd name="T15" fmla="*/ 0 h 13"/>
                <a:gd name="T16" fmla="*/ 5 w 46"/>
                <a:gd name="T17" fmla="*/ 0 h 13"/>
                <a:gd name="T18" fmla="*/ 3 w 46"/>
                <a:gd name="T19" fmla="*/ 0 h 13"/>
                <a:gd name="T20" fmla="*/ 2 w 46"/>
                <a:gd name="T21" fmla="*/ 1 h 13"/>
                <a:gd name="T22" fmla="*/ 1 w 46"/>
                <a:gd name="T23" fmla="*/ 2 h 13"/>
                <a:gd name="T24" fmla="*/ 0 w 46"/>
                <a:gd name="T25" fmla="*/ 3 h 13"/>
                <a:gd name="T26" fmla="*/ 0 w 46"/>
                <a:gd name="T27" fmla="*/ 5 h 13"/>
                <a:gd name="T28" fmla="*/ 0 w 46"/>
                <a:gd name="T29" fmla="*/ 7 h 13"/>
                <a:gd name="T30" fmla="*/ 0 w 46"/>
                <a:gd name="T31" fmla="*/ 8 h 13"/>
                <a:gd name="T32" fmla="*/ 0 w 46"/>
                <a:gd name="T33" fmla="*/ 10 h 13"/>
                <a:gd name="T34" fmla="*/ 1 w 46"/>
                <a:gd name="T35" fmla="*/ 11 h 13"/>
                <a:gd name="T36" fmla="*/ 2 w 46"/>
                <a:gd name="T37" fmla="*/ 12 h 13"/>
                <a:gd name="T38" fmla="*/ 3 w 46"/>
                <a:gd name="T39" fmla="*/ 12 h 13"/>
                <a:gd name="T40" fmla="*/ 5 w 46"/>
                <a:gd name="T41" fmla="*/ 13 h 13"/>
                <a:gd name="T42" fmla="*/ 29 w 46"/>
                <a:gd name="T43" fmla="*/ 13 h 13"/>
                <a:gd name="T44" fmla="*/ 32 w 46"/>
                <a:gd name="T45" fmla="*/ 13 h 13"/>
                <a:gd name="T46" fmla="*/ 34 w 46"/>
                <a:gd name="T47" fmla="*/ 13 h 13"/>
                <a:gd name="T48" fmla="*/ 35 w 46"/>
                <a:gd name="T49" fmla="*/ 13 h 13"/>
                <a:gd name="T50" fmla="*/ 37 w 46"/>
                <a:gd name="T51" fmla="*/ 13 h 13"/>
                <a:gd name="T52" fmla="*/ 40 w 46"/>
                <a:gd name="T53" fmla="*/ 13 h 13"/>
                <a:gd name="T54" fmla="*/ 41 w 46"/>
                <a:gd name="T55" fmla="*/ 13 h 13"/>
                <a:gd name="T56" fmla="*/ 41 w 46"/>
                <a:gd name="T57" fmla="*/ 13 h 13"/>
                <a:gd name="T58" fmla="*/ 41 w 46"/>
                <a:gd name="T59" fmla="*/ 13 h 13"/>
                <a:gd name="T60" fmla="*/ 42 w 46"/>
                <a:gd name="T61" fmla="*/ 12 h 13"/>
                <a:gd name="T62" fmla="*/ 43 w 46"/>
                <a:gd name="T63" fmla="*/ 12 h 13"/>
                <a:gd name="T64" fmla="*/ 45 w 46"/>
                <a:gd name="T65" fmla="*/ 11 h 13"/>
                <a:gd name="T66" fmla="*/ 45 w 46"/>
                <a:gd name="T67" fmla="*/ 10 h 13"/>
                <a:gd name="T68" fmla="*/ 46 w 46"/>
                <a:gd name="T69" fmla="*/ 8 h 13"/>
                <a:gd name="T70" fmla="*/ 46 w 46"/>
                <a:gd name="T71" fmla="*/ 7 h 13"/>
                <a:gd name="T72" fmla="*/ 46 w 46"/>
                <a:gd name="T73" fmla="*/ 5 h 13"/>
                <a:gd name="T74" fmla="*/ 45 w 46"/>
                <a:gd name="T7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13">
                  <a:moveTo>
                    <a:pt x="45" y="3"/>
                  </a:moveTo>
                  <a:lnTo>
                    <a:pt x="45" y="2"/>
                  </a:lnTo>
                  <a:lnTo>
                    <a:pt x="43" y="1"/>
                  </a:lnTo>
                  <a:lnTo>
                    <a:pt x="42" y="0"/>
                  </a:lnTo>
                  <a:lnTo>
                    <a:pt x="41" y="0"/>
                  </a:lnTo>
                  <a:lnTo>
                    <a:pt x="16" y="0"/>
                  </a:lnTo>
                  <a:lnTo>
                    <a:pt x="14" y="0"/>
                  </a:lnTo>
                  <a:lnTo>
                    <a:pt x="12" y="0"/>
                  </a:lnTo>
                  <a:lnTo>
                    <a:pt x="5" y="0"/>
                  </a:lnTo>
                  <a:lnTo>
                    <a:pt x="3" y="0"/>
                  </a:lnTo>
                  <a:lnTo>
                    <a:pt x="2" y="1"/>
                  </a:lnTo>
                  <a:lnTo>
                    <a:pt x="1" y="2"/>
                  </a:lnTo>
                  <a:lnTo>
                    <a:pt x="0" y="3"/>
                  </a:lnTo>
                  <a:lnTo>
                    <a:pt x="0" y="5"/>
                  </a:lnTo>
                  <a:lnTo>
                    <a:pt x="0" y="7"/>
                  </a:lnTo>
                  <a:lnTo>
                    <a:pt x="0" y="8"/>
                  </a:lnTo>
                  <a:lnTo>
                    <a:pt x="0" y="10"/>
                  </a:lnTo>
                  <a:lnTo>
                    <a:pt x="1" y="11"/>
                  </a:lnTo>
                  <a:lnTo>
                    <a:pt x="2" y="12"/>
                  </a:lnTo>
                  <a:lnTo>
                    <a:pt x="3" y="12"/>
                  </a:lnTo>
                  <a:lnTo>
                    <a:pt x="5" y="13"/>
                  </a:lnTo>
                  <a:lnTo>
                    <a:pt x="29" y="13"/>
                  </a:lnTo>
                  <a:lnTo>
                    <a:pt x="32" y="13"/>
                  </a:lnTo>
                  <a:lnTo>
                    <a:pt x="34" y="13"/>
                  </a:lnTo>
                  <a:lnTo>
                    <a:pt x="35" y="13"/>
                  </a:lnTo>
                  <a:lnTo>
                    <a:pt x="37" y="13"/>
                  </a:lnTo>
                  <a:lnTo>
                    <a:pt x="40" y="13"/>
                  </a:lnTo>
                  <a:lnTo>
                    <a:pt x="41" y="13"/>
                  </a:lnTo>
                  <a:lnTo>
                    <a:pt x="41" y="13"/>
                  </a:lnTo>
                  <a:lnTo>
                    <a:pt x="41" y="13"/>
                  </a:lnTo>
                  <a:lnTo>
                    <a:pt x="42" y="12"/>
                  </a:lnTo>
                  <a:lnTo>
                    <a:pt x="43" y="12"/>
                  </a:lnTo>
                  <a:lnTo>
                    <a:pt x="45" y="11"/>
                  </a:lnTo>
                  <a:lnTo>
                    <a:pt x="45" y="10"/>
                  </a:lnTo>
                  <a:lnTo>
                    <a:pt x="46" y="8"/>
                  </a:lnTo>
                  <a:lnTo>
                    <a:pt x="46" y="7"/>
                  </a:lnTo>
                  <a:lnTo>
                    <a:pt x="46" y="5"/>
                  </a:lnTo>
                  <a:lnTo>
                    <a:pt x="45"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96" name="Freeform 14"/>
            <p:cNvSpPr>
              <a:spLocks/>
            </p:cNvSpPr>
            <p:nvPr/>
          </p:nvSpPr>
          <p:spPr bwMode="auto">
            <a:xfrm>
              <a:off x="6366" y="2349"/>
              <a:ext cx="39" cy="13"/>
            </a:xfrm>
            <a:custGeom>
              <a:avLst/>
              <a:gdLst>
                <a:gd name="T0" fmla="*/ 39 w 39"/>
                <a:gd name="T1" fmla="*/ 4 h 13"/>
                <a:gd name="T2" fmla="*/ 38 w 39"/>
                <a:gd name="T3" fmla="*/ 3 h 13"/>
                <a:gd name="T4" fmla="*/ 37 w 39"/>
                <a:gd name="T5" fmla="*/ 2 h 13"/>
                <a:gd name="T6" fmla="*/ 36 w 39"/>
                <a:gd name="T7" fmla="*/ 1 h 13"/>
                <a:gd name="T8" fmla="*/ 35 w 39"/>
                <a:gd name="T9" fmla="*/ 0 h 13"/>
                <a:gd name="T10" fmla="*/ 14 w 39"/>
                <a:gd name="T11" fmla="*/ 0 h 13"/>
                <a:gd name="T12" fmla="*/ 12 w 39"/>
                <a:gd name="T13" fmla="*/ 0 h 13"/>
                <a:gd name="T14" fmla="*/ 10 w 39"/>
                <a:gd name="T15" fmla="*/ 0 h 13"/>
                <a:gd name="T16" fmla="*/ 4 w 39"/>
                <a:gd name="T17" fmla="*/ 0 h 13"/>
                <a:gd name="T18" fmla="*/ 3 w 39"/>
                <a:gd name="T19" fmla="*/ 1 h 13"/>
                <a:gd name="T20" fmla="*/ 2 w 39"/>
                <a:gd name="T21" fmla="*/ 2 h 13"/>
                <a:gd name="T22" fmla="*/ 1 w 39"/>
                <a:gd name="T23" fmla="*/ 3 h 13"/>
                <a:gd name="T24" fmla="*/ 1 w 39"/>
                <a:gd name="T25" fmla="*/ 4 h 13"/>
                <a:gd name="T26" fmla="*/ 1 w 39"/>
                <a:gd name="T27" fmla="*/ 5 h 13"/>
                <a:gd name="T28" fmla="*/ 0 w 39"/>
                <a:gd name="T29" fmla="*/ 7 h 13"/>
                <a:gd name="T30" fmla="*/ 1 w 39"/>
                <a:gd name="T31" fmla="*/ 9 h 13"/>
                <a:gd name="T32" fmla="*/ 1 w 39"/>
                <a:gd name="T33" fmla="*/ 10 h 13"/>
                <a:gd name="T34" fmla="*/ 1 w 39"/>
                <a:gd name="T35" fmla="*/ 12 h 13"/>
                <a:gd name="T36" fmla="*/ 2 w 39"/>
                <a:gd name="T37" fmla="*/ 12 h 13"/>
                <a:gd name="T38" fmla="*/ 3 w 39"/>
                <a:gd name="T39" fmla="*/ 13 h 13"/>
                <a:gd name="T40" fmla="*/ 4 w 39"/>
                <a:gd name="T41" fmla="*/ 13 h 13"/>
                <a:gd name="T42" fmla="*/ 25 w 39"/>
                <a:gd name="T43" fmla="*/ 13 h 13"/>
                <a:gd name="T44" fmla="*/ 27 w 39"/>
                <a:gd name="T45" fmla="*/ 13 h 13"/>
                <a:gd name="T46" fmla="*/ 29 w 39"/>
                <a:gd name="T47" fmla="*/ 13 h 13"/>
                <a:gd name="T48" fmla="*/ 30 w 39"/>
                <a:gd name="T49" fmla="*/ 13 h 13"/>
                <a:gd name="T50" fmla="*/ 32 w 39"/>
                <a:gd name="T51" fmla="*/ 13 h 13"/>
                <a:gd name="T52" fmla="*/ 35 w 39"/>
                <a:gd name="T53" fmla="*/ 13 h 13"/>
                <a:gd name="T54" fmla="*/ 35 w 39"/>
                <a:gd name="T55" fmla="*/ 13 h 13"/>
                <a:gd name="T56" fmla="*/ 35 w 39"/>
                <a:gd name="T57" fmla="*/ 13 h 13"/>
                <a:gd name="T58" fmla="*/ 35 w 39"/>
                <a:gd name="T59" fmla="*/ 13 h 13"/>
                <a:gd name="T60" fmla="*/ 36 w 39"/>
                <a:gd name="T61" fmla="*/ 13 h 13"/>
                <a:gd name="T62" fmla="*/ 37 w 39"/>
                <a:gd name="T63" fmla="*/ 12 h 13"/>
                <a:gd name="T64" fmla="*/ 38 w 39"/>
                <a:gd name="T65" fmla="*/ 12 h 13"/>
                <a:gd name="T66" fmla="*/ 39 w 39"/>
                <a:gd name="T67" fmla="*/ 10 h 13"/>
                <a:gd name="T68" fmla="*/ 39 w 39"/>
                <a:gd name="T69" fmla="*/ 9 h 13"/>
                <a:gd name="T70" fmla="*/ 39 w 39"/>
                <a:gd name="T71" fmla="*/ 7 h 13"/>
                <a:gd name="T72" fmla="*/ 39 w 39"/>
                <a:gd name="T73" fmla="*/ 5 h 13"/>
                <a:gd name="T74" fmla="*/ 39 w 39"/>
                <a:gd name="T7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13">
                  <a:moveTo>
                    <a:pt x="39" y="4"/>
                  </a:moveTo>
                  <a:lnTo>
                    <a:pt x="38" y="3"/>
                  </a:lnTo>
                  <a:lnTo>
                    <a:pt x="37" y="2"/>
                  </a:lnTo>
                  <a:lnTo>
                    <a:pt x="36" y="1"/>
                  </a:lnTo>
                  <a:lnTo>
                    <a:pt x="35" y="0"/>
                  </a:lnTo>
                  <a:lnTo>
                    <a:pt x="14" y="0"/>
                  </a:lnTo>
                  <a:lnTo>
                    <a:pt x="12" y="0"/>
                  </a:lnTo>
                  <a:lnTo>
                    <a:pt x="10" y="0"/>
                  </a:lnTo>
                  <a:lnTo>
                    <a:pt x="4" y="0"/>
                  </a:lnTo>
                  <a:lnTo>
                    <a:pt x="3" y="1"/>
                  </a:lnTo>
                  <a:lnTo>
                    <a:pt x="2" y="2"/>
                  </a:lnTo>
                  <a:lnTo>
                    <a:pt x="1" y="3"/>
                  </a:lnTo>
                  <a:lnTo>
                    <a:pt x="1" y="4"/>
                  </a:lnTo>
                  <a:lnTo>
                    <a:pt x="1" y="5"/>
                  </a:lnTo>
                  <a:lnTo>
                    <a:pt x="0" y="7"/>
                  </a:lnTo>
                  <a:lnTo>
                    <a:pt x="1" y="9"/>
                  </a:lnTo>
                  <a:lnTo>
                    <a:pt x="1" y="10"/>
                  </a:lnTo>
                  <a:lnTo>
                    <a:pt x="1" y="12"/>
                  </a:lnTo>
                  <a:lnTo>
                    <a:pt x="2" y="12"/>
                  </a:lnTo>
                  <a:lnTo>
                    <a:pt x="3" y="13"/>
                  </a:lnTo>
                  <a:lnTo>
                    <a:pt x="4" y="13"/>
                  </a:lnTo>
                  <a:lnTo>
                    <a:pt x="25" y="13"/>
                  </a:lnTo>
                  <a:lnTo>
                    <a:pt x="27" y="13"/>
                  </a:lnTo>
                  <a:lnTo>
                    <a:pt x="29" y="13"/>
                  </a:lnTo>
                  <a:lnTo>
                    <a:pt x="30" y="13"/>
                  </a:lnTo>
                  <a:lnTo>
                    <a:pt x="32" y="13"/>
                  </a:lnTo>
                  <a:lnTo>
                    <a:pt x="35" y="13"/>
                  </a:lnTo>
                  <a:lnTo>
                    <a:pt x="35" y="13"/>
                  </a:lnTo>
                  <a:lnTo>
                    <a:pt x="35" y="13"/>
                  </a:lnTo>
                  <a:lnTo>
                    <a:pt x="35" y="13"/>
                  </a:lnTo>
                  <a:lnTo>
                    <a:pt x="36" y="13"/>
                  </a:lnTo>
                  <a:lnTo>
                    <a:pt x="37" y="12"/>
                  </a:lnTo>
                  <a:lnTo>
                    <a:pt x="38" y="12"/>
                  </a:lnTo>
                  <a:lnTo>
                    <a:pt x="39" y="10"/>
                  </a:lnTo>
                  <a:lnTo>
                    <a:pt x="39" y="9"/>
                  </a:lnTo>
                  <a:lnTo>
                    <a:pt x="39" y="7"/>
                  </a:lnTo>
                  <a:lnTo>
                    <a:pt x="39" y="5"/>
                  </a:lnTo>
                  <a:lnTo>
                    <a:pt x="39" y="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97" name="Freeform 15"/>
            <p:cNvSpPr>
              <a:spLocks/>
            </p:cNvSpPr>
            <p:nvPr/>
          </p:nvSpPr>
          <p:spPr bwMode="auto">
            <a:xfrm>
              <a:off x="6377" y="2367"/>
              <a:ext cx="17" cy="6"/>
            </a:xfrm>
            <a:custGeom>
              <a:avLst/>
              <a:gdLst>
                <a:gd name="T0" fmla="*/ 17 w 33"/>
                <a:gd name="T1" fmla="*/ 13 h 13"/>
                <a:gd name="T2" fmla="*/ 33 w 33"/>
                <a:gd name="T3" fmla="*/ 0 h 13"/>
                <a:gd name="T4" fmla="*/ 0 w 33"/>
                <a:gd name="T5" fmla="*/ 0 h 13"/>
                <a:gd name="T6" fmla="*/ 17 w 33"/>
                <a:gd name="T7" fmla="*/ 13 h 13"/>
              </a:gdLst>
              <a:ahLst/>
              <a:cxnLst>
                <a:cxn ang="0">
                  <a:pos x="T0" y="T1"/>
                </a:cxn>
                <a:cxn ang="0">
                  <a:pos x="T2" y="T3"/>
                </a:cxn>
                <a:cxn ang="0">
                  <a:pos x="T4" y="T5"/>
                </a:cxn>
                <a:cxn ang="0">
                  <a:pos x="T6" y="T7"/>
                </a:cxn>
              </a:cxnLst>
              <a:rect l="0" t="0" r="r" b="b"/>
              <a:pathLst>
                <a:path w="33" h="13">
                  <a:moveTo>
                    <a:pt x="17" y="13"/>
                  </a:moveTo>
                  <a:cubicBezTo>
                    <a:pt x="25" y="13"/>
                    <a:pt x="31" y="7"/>
                    <a:pt x="33" y="0"/>
                  </a:cubicBezTo>
                  <a:cubicBezTo>
                    <a:pt x="0" y="0"/>
                    <a:pt x="0" y="0"/>
                    <a:pt x="0" y="0"/>
                  </a:cubicBezTo>
                  <a:cubicBezTo>
                    <a:pt x="2" y="7"/>
                    <a:pt x="9" y="13"/>
                    <a:pt x="17" y="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sp>
          <p:nvSpPr>
            <p:cNvPr id="98" name="Freeform 16"/>
            <p:cNvSpPr>
              <a:spLocks/>
            </p:cNvSpPr>
            <p:nvPr/>
          </p:nvSpPr>
          <p:spPr bwMode="auto">
            <a:xfrm>
              <a:off x="6323" y="2185"/>
              <a:ext cx="125" cy="143"/>
            </a:xfrm>
            <a:custGeom>
              <a:avLst/>
              <a:gdLst>
                <a:gd name="T0" fmla="*/ 236 w 236"/>
                <a:gd name="T1" fmla="*/ 112 h 268"/>
                <a:gd name="T2" fmla="*/ 195 w 236"/>
                <a:gd name="T3" fmla="*/ 29 h 268"/>
                <a:gd name="T4" fmla="*/ 187 w 236"/>
                <a:gd name="T5" fmla="*/ 22 h 268"/>
                <a:gd name="T6" fmla="*/ 177 w 236"/>
                <a:gd name="T7" fmla="*/ 16 h 268"/>
                <a:gd name="T8" fmla="*/ 168 w 236"/>
                <a:gd name="T9" fmla="*/ 11 h 268"/>
                <a:gd name="T10" fmla="*/ 157 w 236"/>
                <a:gd name="T11" fmla="*/ 6 h 268"/>
                <a:gd name="T12" fmla="*/ 146 w 236"/>
                <a:gd name="T13" fmla="*/ 3 h 268"/>
                <a:gd name="T14" fmla="*/ 134 w 236"/>
                <a:gd name="T15" fmla="*/ 1 h 268"/>
                <a:gd name="T16" fmla="*/ 119 w 236"/>
                <a:gd name="T17" fmla="*/ 0 h 268"/>
                <a:gd name="T18" fmla="*/ 118 w 236"/>
                <a:gd name="T19" fmla="*/ 0 h 268"/>
                <a:gd name="T20" fmla="*/ 118 w 236"/>
                <a:gd name="T21" fmla="*/ 0 h 268"/>
                <a:gd name="T22" fmla="*/ 118 w 236"/>
                <a:gd name="T23" fmla="*/ 0 h 268"/>
                <a:gd name="T24" fmla="*/ 117 w 236"/>
                <a:gd name="T25" fmla="*/ 0 h 268"/>
                <a:gd name="T26" fmla="*/ 102 w 236"/>
                <a:gd name="T27" fmla="*/ 1 h 268"/>
                <a:gd name="T28" fmla="*/ 90 w 236"/>
                <a:gd name="T29" fmla="*/ 3 h 268"/>
                <a:gd name="T30" fmla="*/ 79 w 236"/>
                <a:gd name="T31" fmla="*/ 6 h 268"/>
                <a:gd name="T32" fmla="*/ 68 w 236"/>
                <a:gd name="T33" fmla="*/ 11 h 268"/>
                <a:gd name="T34" fmla="*/ 58 w 236"/>
                <a:gd name="T35" fmla="*/ 16 h 268"/>
                <a:gd name="T36" fmla="*/ 49 w 236"/>
                <a:gd name="T37" fmla="*/ 22 h 268"/>
                <a:gd name="T38" fmla="*/ 40 w 236"/>
                <a:gd name="T39" fmla="*/ 29 h 268"/>
                <a:gd name="T40" fmla="*/ 0 w 236"/>
                <a:gd name="T41" fmla="*/ 112 h 268"/>
                <a:gd name="T42" fmla="*/ 0 w 236"/>
                <a:gd name="T43" fmla="*/ 118 h 268"/>
                <a:gd name="T44" fmla="*/ 0 w 236"/>
                <a:gd name="T45" fmla="*/ 124 h 268"/>
                <a:gd name="T46" fmla="*/ 5 w 236"/>
                <a:gd name="T47" fmla="*/ 149 h 268"/>
                <a:gd name="T48" fmla="*/ 19 w 236"/>
                <a:gd name="T49" fmla="*/ 177 h 268"/>
                <a:gd name="T50" fmla="*/ 76 w 236"/>
                <a:gd name="T51" fmla="*/ 268 h 268"/>
                <a:gd name="T52" fmla="*/ 76 w 236"/>
                <a:gd name="T53" fmla="*/ 268 h 268"/>
                <a:gd name="T54" fmla="*/ 77 w 236"/>
                <a:gd name="T55" fmla="*/ 268 h 268"/>
                <a:gd name="T56" fmla="*/ 159 w 236"/>
                <a:gd name="T57" fmla="*/ 268 h 268"/>
                <a:gd name="T58" fmla="*/ 159 w 236"/>
                <a:gd name="T59" fmla="*/ 268 h 268"/>
                <a:gd name="T60" fmla="*/ 159 w 236"/>
                <a:gd name="T61" fmla="*/ 268 h 268"/>
                <a:gd name="T62" fmla="*/ 225 w 236"/>
                <a:gd name="T63" fmla="*/ 162 h 268"/>
                <a:gd name="T64" fmla="*/ 235 w 236"/>
                <a:gd name="T65" fmla="*/ 129 h 268"/>
                <a:gd name="T66" fmla="*/ 236 w 236"/>
                <a:gd name="T67" fmla="*/ 118 h 268"/>
                <a:gd name="T68" fmla="*/ 236 w 236"/>
                <a:gd name="T69" fmla="*/ 1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268">
                  <a:moveTo>
                    <a:pt x="236" y="117"/>
                  </a:moveTo>
                  <a:cubicBezTo>
                    <a:pt x="236" y="116"/>
                    <a:pt x="236" y="114"/>
                    <a:pt x="236" y="112"/>
                  </a:cubicBezTo>
                  <a:cubicBezTo>
                    <a:pt x="234" y="79"/>
                    <a:pt x="219" y="50"/>
                    <a:pt x="196" y="29"/>
                  </a:cubicBezTo>
                  <a:cubicBezTo>
                    <a:pt x="196" y="29"/>
                    <a:pt x="196" y="29"/>
                    <a:pt x="195" y="29"/>
                  </a:cubicBezTo>
                  <a:cubicBezTo>
                    <a:pt x="193" y="27"/>
                    <a:pt x="191" y="25"/>
                    <a:pt x="189" y="23"/>
                  </a:cubicBezTo>
                  <a:cubicBezTo>
                    <a:pt x="188" y="23"/>
                    <a:pt x="187" y="22"/>
                    <a:pt x="187" y="22"/>
                  </a:cubicBezTo>
                  <a:cubicBezTo>
                    <a:pt x="185" y="20"/>
                    <a:pt x="182" y="19"/>
                    <a:pt x="180" y="18"/>
                  </a:cubicBezTo>
                  <a:cubicBezTo>
                    <a:pt x="179" y="17"/>
                    <a:pt x="178" y="16"/>
                    <a:pt x="177" y="16"/>
                  </a:cubicBezTo>
                  <a:cubicBezTo>
                    <a:pt x="175" y="15"/>
                    <a:pt x="173" y="14"/>
                    <a:pt x="171" y="12"/>
                  </a:cubicBezTo>
                  <a:cubicBezTo>
                    <a:pt x="170" y="12"/>
                    <a:pt x="169" y="11"/>
                    <a:pt x="168" y="11"/>
                  </a:cubicBezTo>
                  <a:cubicBezTo>
                    <a:pt x="166" y="10"/>
                    <a:pt x="164" y="9"/>
                    <a:pt x="162" y="8"/>
                  </a:cubicBezTo>
                  <a:cubicBezTo>
                    <a:pt x="160" y="7"/>
                    <a:pt x="159" y="7"/>
                    <a:pt x="157" y="6"/>
                  </a:cubicBezTo>
                  <a:cubicBezTo>
                    <a:pt x="155" y="6"/>
                    <a:pt x="153" y="5"/>
                    <a:pt x="151" y="5"/>
                  </a:cubicBezTo>
                  <a:cubicBezTo>
                    <a:pt x="150" y="4"/>
                    <a:pt x="148" y="4"/>
                    <a:pt x="146" y="3"/>
                  </a:cubicBezTo>
                  <a:cubicBezTo>
                    <a:pt x="144" y="3"/>
                    <a:pt x="142" y="2"/>
                    <a:pt x="141" y="2"/>
                  </a:cubicBezTo>
                  <a:cubicBezTo>
                    <a:pt x="138" y="1"/>
                    <a:pt x="136" y="1"/>
                    <a:pt x="134" y="1"/>
                  </a:cubicBezTo>
                  <a:cubicBezTo>
                    <a:pt x="133" y="1"/>
                    <a:pt x="131" y="0"/>
                    <a:pt x="129" y="0"/>
                  </a:cubicBezTo>
                  <a:cubicBezTo>
                    <a:pt x="126" y="0"/>
                    <a:pt x="122" y="0"/>
                    <a:pt x="119" y="0"/>
                  </a:cubicBezTo>
                  <a:cubicBezTo>
                    <a:pt x="118" y="0"/>
                    <a:pt x="118" y="0"/>
                    <a:pt x="118" y="0"/>
                  </a:cubicBezTo>
                  <a:cubicBezTo>
                    <a:pt x="118" y="0"/>
                    <a:pt x="118" y="0"/>
                    <a:pt x="118" y="0"/>
                  </a:cubicBezTo>
                  <a:cubicBezTo>
                    <a:pt x="118" y="0"/>
                    <a:pt x="118" y="0"/>
                    <a:pt x="118" y="0"/>
                  </a:cubicBezTo>
                  <a:cubicBezTo>
                    <a:pt x="118" y="0"/>
                    <a:pt x="118" y="0"/>
                    <a:pt x="118" y="0"/>
                  </a:cubicBezTo>
                  <a:cubicBezTo>
                    <a:pt x="118" y="0"/>
                    <a:pt x="118" y="0"/>
                    <a:pt x="118" y="0"/>
                  </a:cubicBezTo>
                  <a:cubicBezTo>
                    <a:pt x="118" y="0"/>
                    <a:pt x="118" y="0"/>
                    <a:pt x="118" y="0"/>
                  </a:cubicBezTo>
                  <a:cubicBezTo>
                    <a:pt x="118" y="0"/>
                    <a:pt x="118" y="0"/>
                    <a:pt x="118" y="0"/>
                  </a:cubicBezTo>
                  <a:cubicBezTo>
                    <a:pt x="118" y="0"/>
                    <a:pt x="117" y="0"/>
                    <a:pt x="117" y="0"/>
                  </a:cubicBezTo>
                  <a:cubicBezTo>
                    <a:pt x="113" y="0"/>
                    <a:pt x="110" y="0"/>
                    <a:pt x="106" y="0"/>
                  </a:cubicBezTo>
                  <a:cubicBezTo>
                    <a:pt x="105" y="0"/>
                    <a:pt x="103" y="1"/>
                    <a:pt x="102" y="1"/>
                  </a:cubicBezTo>
                  <a:cubicBezTo>
                    <a:pt x="99" y="1"/>
                    <a:pt x="97" y="1"/>
                    <a:pt x="95" y="2"/>
                  </a:cubicBezTo>
                  <a:cubicBezTo>
                    <a:pt x="93" y="2"/>
                    <a:pt x="92" y="3"/>
                    <a:pt x="90" y="3"/>
                  </a:cubicBezTo>
                  <a:cubicBezTo>
                    <a:pt x="88" y="4"/>
                    <a:pt x="86" y="4"/>
                    <a:pt x="84" y="5"/>
                  </a:cubicBezTo>
                  <a:cubicBezTo>
                    <a:pt x="82" y="5"/>
                    <a:pt x="81" y="6"/>
                    <a:pt x="79" y="6"/>
                  </a:cubicBezTo>
                  <a:cubicBezTo>
                    <a:pt x="77" y="7"/>
                    <a:pt x="76" y="7"/>
                    <a:pt x="74" y="8"/>
                  </a:cubicBezTo>
                  <a:cubicBezTo>
                    <a:pt x="72" y="9"/>
                    <a:pt x="70" y="10"/>
                    <a:pt x="68" y="11"/>
                  </a:cubicBezTo>
                  <a:cubicBezTo>
                    <a:pt x="67" y="11"/>
                    <a:pt x="66" y="12"/>
                    <a:pt x="64" y="12"/>
                  </a:cubicBezTo>
                  <a:cubicBezTo>
                    <a:pt x="62" y="14"/>
                    <a:pt x="60" y="15"/>
                    <a:pt x="58" y="16"/>
                  </a:cubicBezTo>
                  <a:cubicBezTo>
                    <a:pt x="57" y="16"/>
                    <a:pt x="56" y="17"/>
                    <a:pt x="55" y="18"/>
                  </a:cubicBezTo>
                  <a:cubicBezTo>
                    <a:pt x="53" y="19"/>
                    <a:pt x="51" y="20"/>
                    <a:pt x="49" y="22"/>
                  </a:cubicBezTo>
                  <a:cubicBezTo>
                    <a:pt x="48" y="22"/>
                    <a:pt x="48" y="23"/>
                    <a:pt x="47" y="23"/>
                  </a:cubicBezTo>
                  <a:cubicBezTo>
                    <a:pt x="45" y="25"/>
                    <a:pt x="42" y="27"/>
                    <a:pt x="40" y="29"/>
                  </a:cubicBezTo>
                  <a:cubicBezTo>
                    <a:pt x="40" y="29"/>
                    <a:pt x="40" y="29"/>
                    <a:pt x="40" y="29"/>
                  </a:cubicBezTo>
                  <a:cubicBezTo>
                    <a:pt x="16" y="50"/>
                    <a:pt x="2" y="79"/>
                    <a:pt x="0" y="112"/>
                  </a:cubicBezTo>
                  <a:cubicBezTo>
                    <a:pt x="0" y="114"/>
                    <a:pt x="0" y="116"/>
                    <a:pt x="0" y="117"/>
                  </a:cubicBezTo>
                  <a:cubicBezTo>
                    <a:pt x="0" y="118"/>
                    <a:pt x="0" y="118"/>
                    <a:pt x="0" y="118"/>
                  </a:cubicBezTo>
                  <a:cubicBezTo>
                    <a:pt x="0" y="118"/>
                    <a:pt x="0" y="118"/>
                    <a:pt x="0" y="118"/>
                  </a:cubicBezTo>
                  <a:cubicBezTo>
                    <a:pt x="0" y="121"/>
                    <a:pt x="0" y="124"/>
                    <a:pt x="0" y="124"/>
                  </a:cubicBezTo>
                  <a:cubicBezTo>
                    <a:pt x="0" y="126"/>
                    <a:pt x="0" y="127"/>
                    <a:pt x="1" y="129"/>
                  </a:cubicBezTo>
                  <a:cubicBezTo>
                    <a:pt x="2" y="135"/>
                    <a:pt x="3" y="141"/>
                    <a:pt x="5" y="149"/>
                  </a:cubicBezTo>
                  <a:cubicBezTo>
                    <a:pt x="6" y="151"/>
                    <a:pt x="8" y="157"/>
                    <a:pt x="11" y="162"/>
                  </a:cubicBezTo>
                  <a:cubicBezTo>
                    <a:pt x="12" y="166"/>
                    <a:pt x="16" y="173"/>
                    <a:pt x="19" y="177"/>
                  </a:cubicBezTo>
                  <a:cubicBezTo>
                    <a:pt x="27" y="193"/>
                    <a:pt x="72" y="240"/>
                    <a:pt x="76" y="268"/>
                  </a:cubicBezTo>
                  <a:cubicBezTo>
                    <a:pt x="76" y="268"/>
                    <a:pt x="76" y="268"/>
                    <a:pt x="76" y="268"/>
                  </a:cubicBezTo>
                  <a:cubicBezTo>
                    <a:pt x="76" y="268"/>
                    <a:pt x="76" y="268"/>
                    <a:pt x="76" y="268"/>
                  </a:cubicBezTo>
                  <a:cubicBezTo>
                    <a:pt x="76" y="268"/>
                    <a:pt x="76" y="268"/>
                    <a:pt x="76" y="268"/>
                  </a:cubicBezTo>
                  <a:cubicBezTo>
                    <a:pt x="77" y="268"/>
                    <a:pt x="77" y="268"/>
                    <a:pt x="77" y="268"/>
                  </a:cubicBezTo>
                  <a:cubicBezTo>
                    <a:pt x="77" y="268"/>
                    <a:pt x="77" y="268"/>
                    <a:pt x="77" y="268"/>
                  </a:cubicBezTo>
                  <a:cubicBezTo>
                    <a:pt x="159" y="268"/>
                    <a:pt x="159" y="268"/>
                    <a:pt x="159" y="268"/>
                  </a:cubicBezTo>
                  <a:cubicBezTo>
                    <a:pt x="159" y="268"/>
                    <a:pt x="159" y="268"/>
                    <a:pt x="159" y="268"/>
                  </a:cubicBezTo>
                  <a:cubicBezTo>
                    <a:pt x="159" y="268"/>
                    <a:pt x="159" y="268"/>
                    <a:pt x="159" y="268"/>
                  </a:cubicBezTo>
                  <a:cubicBezTo>
                    <a:pt x="159" y="268"/>
                    <a:pt x="159" y="268"/>
                    <a:pt x="159" y="268"/>
                  </a:cubicBezTo>
                  <a:cubicBezTo>
                    <a:pt x="159" y="268"/>
                    <a:pt x="159" y="268"/>
                    <a:pt x="159" y="268"/>
                  </a:cubicBezTo>
                  <a:cubicBezTo>
                    <a:pt x="159" y="268"/>
                    <a:pt x="159" y="268"/>
                    <a:pt x="159" y="268"/>
                  </a:cubicBezTo>
                  <a:cubicBezTo>
                    <a:pt x="163" y="240"/>
                    <a:pt x="209" y="193"/>
                    <a:pt x="217" y="177"/>
                  </a:cubicBezTo>
                  <a:cubicBezTo>
                    <a:pt x="219" y="173"/>
                    <a:pt x="223" y="166"/>
                    <a:pt x="225" y="162"/>
                  </a:cubicBezTo>
                  <a:cubicBezTo>
                    <a:pt x="227" y="157"/>
                    <a:pt x="230" y="151"/>
                    <a:pt x="230" y="149"/>
                  </a:cubicBezTo>
                  <a:cubicBezTo>
                    <a:pt x="232" y="141"/>
                    <a:pt x="234" y="135"/>
                    <a:pt x="235" y="129"/>
                  </a:cubicBezTo>
                  <a:cubicBezTo>
                    <a:pt x="235" y="127"/>
                    <a:pt x="236" y="126"/>
                    <a:pt x="236" y="124"/>
                  </a:cubicBezTo>
                  <a:cubicBezTo>
                    <a:pt x="236" y="124"/>
                    <a:pt x="236" y="121"/>
                    <a:pt x="236" y="118"/>
                  </a:cubicBezTo>
                  <a:cubicBezTo>
                    <a:pt x="236" y="118"/>
                    <a:pt x="236" y="118"/>
                    <a:pt x="236" y="118"/>
                  </a:cubicBezTo>
                  <a:cubicBezTo>
                    <a:pt x="236" y="118"/>
                    <a:pt x="236" y="118"/>
                    <a:pt x="236" y="1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67"/>
              <a:endParaRPr lang="en-US" sz="1765" dirty="0">
                <a:solidFill>
                  <a:srgbClr val="000000"/>
                </a:solidFill>
              </a:endParaRPr>
            </a:p>
          </p:txBody>
        </p:sp>
      </p:grpSp>
    </p:spTree>
    <p:extLst>
      <p:ext uri="{BB962C8B-B14F-4D97-AF65-F5344CB8AC3E}">
        <p14:creationId xmlns:p14="http://schemas.microsoft.com/office/powerpoint/2010/main" val="2178625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par>
                                <p:cTn id="27" presetID="10" presetClass="entr" presetSubtype="0" fill="hold" nodeType="withEffect">
                                  <p:stCondLst>
                                    <p:cond delay="7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childTnLst>
                                </p:cTn>
                              </p:par>
                              <p:par>
                                <p:cTn id="30" presetID="10" presetClass="entr" presetSubtype="0" fill="hold" nodeType="withEffect">
                                  <p:stCondLst>
                                    <p:cond delay="75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50"/>
                                        <p:tgtEl>
                                          <p:spTgt spid="2"/>
                                        </p:tgtEl>
                                      </p:cBhvr>
                                    </p:animEffect>
                                  </p:childTnLst>
                                </p:cTn>
                              </p:par>
                              <p:par>
                                <p:cTn id="33" presetID="10" presetClass="entr" presetSubtype="0" fill="hold" nodeType="with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par>
                                <p:cTn id="36" presetID="10" presetClass="entr" presetSubtype="0" fill="hold" nodeType="withEffect">
                                  <p:stCondLst>
                                    <p:cond delay="10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50"/>
                                        <p:tgtEl>
                                          <p:spTgt spid="5"/>
                                        </p:tgtEl>
                                      </p:cBhvr>
                                    </p:animEffect>
                                  </p:childTnLst>
                                </p:cTn>
                              </p:par>
                            </p:childTnLst>
                          </p:cTn>
                        </p:par>
                        <p:par>
                          <p:cTn id="39" fill="hold">
                            <p:stCondLst>
                              <p:cond delay="3250"/>
                            </p:stCondLst>
                            <p:childTnLst>
                              <p:par>
                                <p:cTn id="40" presetID="1" presetClass="entr" presetSubtype="0" fill="hold" nodeType="afterEffect">
                                  <p:stCondLst>
                                    <p:cond delay="0"/>
                                  </p:stCondLst>
                                  <p:childTnLst>
                                    <p:set>
                                      <p:cBhvr>
                                        <p:cTn id="41" dur="1" fill="hold">
                                          <p:stCondLst>
                                            <p:cond delay="0"/>
                                          </p:stCondLst>
                                        </p:cTn>
                                        <p:tgtEl>
                                          <p:spTgt spid="106"/>
                                        </p:tgtEl>
                                        <p:attrNameLst>
                                          <p:attrName>style.visibility</p:attrName>
                                        </p:attrNameLst>
                                      </p:cBhvr>
                                      <p:to>
                                        <p:strVal val="visible"/>
                                      </p:to>
                                    </p:set>
                                  </p:childTnLst>
                                </p:cTn>
                              </p:par>
                              <p:par>
                                <p:cTn id="42" presetID="10" presetClass="entr" presetSubtype="0" fill="hold" nodeType="withEffect">
                                  <p:stCondLst>
                                    <p:cond delay="125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300"/>
                                        <p:tgtEl>
                                          <p:spTgt spid="13"/>
                                        </p:tgtEl>
                                      </p:cBhvr>
                                    </p:animEffect>
                                  </p:childTnLst>
                                </p:cTn>
                              </p:par>
                              <p:par>
                                <p:cTn id="45" presetID="42" presetClass="path" presetSubtype="0" fill="hold" nodeType="withEffect">
                                  <p:stCondLst>
                                    <p:cond delay="1250"/>
                                  </p:stCondLst>
                                  <p:childTnLst>
                                    <p:animMotion origin="layout" path="M 4.03957E-6 -0.07513 L 4.03957E-6 1.47526E-6 " pathEditMode="relative" rAng="0" ptsTypes="AA">
                                      <p:cBhvr>
                                        <p:cTn id="46" dur="250" spd="-100000" fill="hold"/>
                                        <p:tgtEl>
                                          <p:spTgt spid="13"/>
                                        </p:tgtEl>
                                        <p:attrNameLst>
                                          <p:attrName>ppt_x</p:attrName>
                                          <p:attrName>ppt_y</p:attrName>
                                        </p:attrNameLst>
                                      </p:cBhvr>
                                      <p:rCtr x="0" y="3745"/>
                                    </p:animMotion>
                                  </p:childTnLst>
                                </p:cTn>
                              </p:par>
                              <p:par>
                                <p:cTn id="47" presetID="22" presetClass="entr" presetSubtype="4" fill="hold" nodeType="withEffect">
                                  <p:stCondLst>
                                    <p:cond delay="125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250"/>
                                        <p:tgtEl>
                                          <p:spTgt spid="4"/>
                                        </p:tgtEl>
                                      </p:cBhvr>
                                    </p:animEffect>
                                  </p:childTnLst>
                                </p:cTn>
                              </p:par>
                            </p:childTnLst>
                          </p:cTn>
                        </p:par>
                        <p:par>
                          <p:cTn id="50" fill="hold">
                            <p:stCondLst>
                              <p:cond delay="4800"/>
                            </p:stCondLst>
                            <p:childTnLst>
                              <p:par>
                                <p:cTn id="51" presetID="1" presetClass="entr" presetSubtype="0" fill="hold" nodeType="after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childTnLst>
                          </p:cTn>
                        </p:par>
                        <p:par>
                          <p:cTn id="53" fill="hold">
                            <p:stCondLst>
                              <p:cond delay="4800"/>
                            </p:stCondLst>
                            <p:childTnLst>
                              <p:par>
                                <p:cTn id="54" presetID="10" presetClass="entr" presetSubtype="0" fill="hold" nodeType="afterEffect">
                                  <p:stCondLst>
                                    <p:cond delay="7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300"/>
                                        <p:tgtEl>
                                          <p:spTgt spid="15"/>
                                        </p:tgtEl>
                                      </p:cBhvr>
                                    </p:animEffect>
                                  </p:childTnLst>
                                </p:cTn>
                              </p:par>
                              <p:par>
                                <p:cTn id="57" presetID="10" presetClass="entr" presetSubtype="0" fill="hold" grpId="0" nodeType="withEffect">
                                  <p:stCondLst>
                                    <p:cond delay="700"/>
                                  </p:stCondLst>
                                  <p:childTnLst>
                                    <p:set>
                                      <p:cBhvr>
                                        <p:cTn id="58" dur="1" fill="hold">
                                          <p:stCondLst>
                                            <p:cond delay="0"/>
                                          </p:stCondLst>
                                        </p:cTn>
                                        <p:tgtEl>
                                          <p:spTgt spid="241"/>
                                        </p:tgtEl>
                                        <p:attrNameLst>
                                          <p:attrName>style.visibility</p:attrName>
                                        </p:attrNameLst>
                                      </p:cBhvr>
                                      <p:to>
                                        <p:strVal val="visible"/>
                                      </p:to>
                                    </p:set>
                                    <p:animEffect transition="in" filter="fade">
                                      <p:cBhvr>
                                        <p:cTn id="59" dur="300"/>
                                        <p:tgtEl>
                                          <p:spTgt spid="241"/>
                                        </p:tgtEl>
                                      </p:cBhvr>
                                    </p:animEffect>
                                  </p:childTnLst>
                                </p:cTn>
                              </p:par>
                              <p:par>
                                <p:cTn id="60" presetID="42" presetClass="path" presetSubtype="0" accel="50000" fill="hold" nodeType="withEffect">
                                  <p:stCondLst>
                                    <p:cond delay="700"/>
                                  </p:stCondLst>
                                  <p:childTnLst>
                                    <p:animMotion origin="layout" path="M 0.00143 -0.08125 L 0.00143 -0.00115 " pathEditMode="relative" rAng="0" ptsTypes="AA">
                                      <p:cBhvr>
                                        <p:cTn id="61" dur="600" spd="-100000" fill="hold"/>
                                        <p:tgtEl>
                                          <p:spTgt spid="15"/>
                                        </p:tgtEl>
                                        <p:attrNameLst>
                                          <p:attrName>ppt_x</p:attrName>
                                          <p:attrName>ppt_y</p:attrName>
                                        </p:attrNameLst>
                                      </p:cBhvr>
                                      <p:rCtr x="0" y="40"/>
                                    </p:animMotion>
                                  </p:childTnLst>
                                </p:cTn>
                              </p:par>
                              <p:par>
                                <p:cTn id="62" presetID="42" presetClass="path" presetSubtype="0" accel="50000" fill="hold" grpId="1" nodeType="withEffect">
                                  <p:stCondLst>
                                    <p:cond delay="700"/>
                                  </p:stCondLst>
                                  <p:childTnLst>
                                    <p:animMotion origin="layout" path="M -0.0013 -0.08125 L -0.0013 -0.00115 " pathEditMode="relative" rAng="0" ptsTypes="AA">
                                      <p:cBhvr>
                                        <p:cTn id="63" dur="600" spd="-100000" fill="hold"/>
                                        <p:tgtEl>
                                          <p:spTgt spid="241"/>
                                        </p:tgtEl>
                                        <p:attrNameLst>
                                          <p:attrName>ppt_x</p:attrName>
                                          <p:attrName>ppt_y</p:attrName>
                                        </p:attrNameLst>
                                      </p:cBhvr>
                                      <p:rCtr x="0" y="40"/>
                                    </p:animMotion>
                                  </p:childTnLst>
                                </p:cTn>
                              </p:par>
                            </p:childTnLst>
                          </p:cTn>
                        </p:par>
                        <p:par>
                          <p:cTn id="64" fill="hold">
                            <p:stCondLst>
                              <p:cond delay="6100"/>
                            </p:stCondLst>
                            <p:childTnLst>
                              <p:par>
                                <p:cTn id="65" presetID="42" presetClass="path" presetSubtype="0" accel="50000" decel="50000" fill="hold" nodeType="afterEffect">
                                  <p:stCondLst>
                                    <p:cond delay="750"/>
                                  </p:stCondLst>
                                  <p:childTnLst>
                                    <p:animMotion origin="layout" path="M 0.03426 -0.07547 L 1.71812E-6 -0.07524 " pathEditMode="relative" rAng="0" ptsTypes="AA">
                                      <p:cBhvr>
                                        <p:cTn id="66" dur="250" spd="-100000" fill="hold"/>
                                        <p:tgtEl>
                                          <p:spTgt spid="13"/>
                                        </p:tgtEl>
                                        <p:attrNameLst>
                                          <p:attrName>ppt_x</p:attrName>
                                          <p:attrName>ppt_y</p:attrName>
                                        </p:attrNameLst>
                                      </p:cBhvr>
                                      <p:rCtr x="-17" y="0"/>
                                    </p:animMotion>
                                  </p:childTnLst>
                                </p:cTn>
                              </p:par>
                              <p:par>
                                <p:cTn id="67" presetID="22" presetClass="entr" presetSubtype="8" fill="hold" nodeType="withEffect">
                                  <p:stCondLst>
                                    <p:cond delay="75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250"/>
                                        <p:tgtEl>
                                          <p:spTgt spid="8"/>
                                        </p:tgtEl>
                                      </p:cBhvr>
                                    </p:animEffect>
                                  </p:childTnLst>
                                </p:cTn>
                              </p:par>
                            </p:childTnLst>
                          </p:cTn>
                        </p:par>
                        <p:par>
                          <p:cTn id="70" fill="hold">
                            <p:stCondLst>
                              <p:cond delay="7100"/>
                            </p:stCondLst>
                            <p:childTnLst>
                              <p:par>
                                <p:cTn id="71" presetID="42" presetClass="path" presetSubtype="0" accel="50000" decel="50000" fill="hold" nodeType="afterEffect">
                                  <p:stCondLst>
                                    <p:cond delay="0"/>
                                  </p:stCondLst>
                                  <p:childTnLst>
                                    <p:animMotion origin="layout" path="M 0.03426 -0.21898 L 0.03426 -0.07546 " pathEditMode="relative" rAng="0" ptsTypes="AA">
                                      <p:cBhvr>
                                        <p:cTn id="72" dur="500" spd="-100000" fill="hold"/>
                                        <p:tgtEl>
                                          <p:spTgt spid="13"/>
                                        </p:tgtEl>
                                        <p:attrNameLst>
                                          <p:attrName>ppt_x</p:attrName>
                                          <p:attrName>ppt_y</p:attrName>
                                        </p:attrNameLst>
                                      </p:cBhvr>
                                      <p:rCtr x="0" y="72"/>
                                    </p:animMotion>
                                  </p:childTnLst>
                                </p:cTn>
                              </p:par>
                              <p:par>
                                <p:cTn id="73" presetID="22" presetClass="entr" presetSubtype="4"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250"/>
                                        <p:tgtEl>
                                          <p:spTgt spid="61"/>
                                        </p:tgtEl>
                                      </p:cBhvr>
                                    </p:animEffect>
                                  </p:childTnLst>
                                </p:cTn>
                              </p:par>
                            </p:childTnLst>
                          </p:cTn>
                        </p:par>
                        <p:par>
                          <p:cTn id="76" fill="hold">
                            <p:stCondLst>
                              <p:cond delay="7600"/>
                            </p:stCondLst>
                            <p:childTnLst>
                              <p:par>
                                <p:cTn id="77" presetID="42" presetClass="path" presetSubtype="0" accel="50000" decel="50000" fill="hold" nodeType="afterEffect">
                                  <p:stCondLst>
                                    <p:cond delay="0"/>
                                  </p:stCondLst>
                                  <p:childTnLst>
                                    <p:animMotion origin="layout" path="M 0.03421 -0.21902 L 0.09957 -0.22038 " pathEditMode="relative" rAng="0" ptsTypes="AA">
                                      <p:cBhvr>
                                        <p:cTn id="78" dur="500" fill="hold"/>
                                        <p:tgtEl>
                                          <p:spTgt spid="13"/>
                                        </p:tgtEl>
                                        <p:attrNameLst>
                                          <p:attrName>ppt_x</p:attrName>
                                          <p:attrName>ppt_y</p:attrName>
                                        </p:attrNameLst>
                                      </p:cBhvr>
                                      <p:rCtr x="3268" y="-68"/>
                                    </p:animMotion>
                                  </p:childTnLst>
                                </p:cTn>
                              </p:par>
                              <p:par>
                                <p:cTn id="79" presetID="22" presetClass="entr" presetSubtype="4" fill="hold"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down)">
                                      <p:cBhvr>
                                        <p:cTn id="81" dur="300"/>
                                        <p:tgtEl>
                                          <p:spTgt spid="68"/>
                                        </p:tgtEl>
                                      </p:cBhvr>
                                    </p:animEffect>
                                  </p:childTnLst>
                                </p:cTn>
                              </p:par>
                            </p:childTnLst>
                          </p:cTn>
                        </p:par>
                        <p:par>
                          <p:cTn id="82" fill="hold">
                            <p:stCondLst>
                              <p:cond delay="8100"/>
                            </p:stCondLst>
                            <p:childTnLst>
                              <p:par>
                                <p:cTn id="83" presetID="42" presetClass="path" presetSubtype="0" accel="50000" decel="50000" fill="hold" nodeType="afterEffect">
                                  <p:stCondLst>
                                    <p:cond delay="0"/>
                                  </p:stCondLst>
                                  <p:childTnLst>
                                    <p:animMotion origin="layout" path="M 0.09951 -0.39375 L 0.09951 -0.2162 " pathEditMode="relative" rAng="0" ptsTypes="AA">
                                      <p:cBhvr>
                                        <p:cTn id="84" dur="500" spd="-100000" fill="hold"/>
                                        <p:tgtEl>
                                          <p:spTgt spid="13"/>
                                        </p:tgtEl>
                                        <p:attrNameLst>
                                          <p:attrName>ppt_x</p:attrName>
                                          <p:attrName>ppt_y</p:attrName>
                                        </p:attrNameLst>
                                      </p:cBhvr>
                                      <p:rCtr x="0" y="89"/>
                                    </p:animMotion>
                                  </p:childTnLst>
                                </p:cTn>
                              </p:par>
                              <p:par>
                                <p:cTn id="85" presetID="22" presetClass="entr" presetSubtype="8"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150"/>
                                        <p:tgtEl>
                                          <p:spTgt spid="69"/>
                                        </p:tgtEl>
                                      </p:cBhvr>
                                    </p:animEffect>
                                  </p:childTnLst>
                                </p:cTn>
                              </p:par>
                            </p:childTnLst>
                          </p:cTn>
                        </p:par>
                        <p:par>
                          <p:cTn id="88" fill="hold">
                            <p:stCondLst>
                              <p:cond delay="8600"/>
                            </p:stCondLst>
                            <p:childTnLst>
                              <p:par>
                                <p:cTn id="89" presetID="42" presetClass="path" presetSubtype="0" accel="50000" decel="50000" fill="hold" nodeType="afterEffect">
                                  <p:stCondLst>
                                    <p:cond delay="0"/>
                                  </p:stCondLst>
                                  <p:childTnLst>
                                    <p:animMotion origin="layout" path="M 0.09971 -0.39369 L 0.36551 -0.39437 " pathEditMode="relative" rAng="0" ptsTypes="AA">
                                      <p:cBhvr>
                                        <p:cTn id="90" dur="1250" fill="hold"/>
                                        <p:tgtEl>
                                          <p:spTgt spid="13"/>
                                        </p:tgtEl>
                                        <p:attrNameLst>
                                          <p:attrName>ppt_x</p:attrName>
                                          <p:attrName>ppt_y</p:attrName>
                                        </p:attrNameLst>
                                      </p:cBhvr>
                                      <p:rCtr x="13290" y="-45"/>
                                    </p:animMotion>
                                  </p:childTnLst>
                                </p:cTn>
                              </p:par>
                              <p:par>
                                <p:cTn id="91" presetID="22" presetClass="entr" presetSubtype="4"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down)">
                                      <p:cBhvr>
                                        <p:cTn id="93" dur="150"/>
                                        <p:tgtEl>
                                          <p:spTgt spid="71"/>
                                        </p:tgtEl>
                                      </p:cBhvr>
                                    </p:animEffect>
                                  </p:childTnLst>
                                </p:cTn>
                              </p:par>
                              <p:par>
                                <p:cTn id="94" presetID="22" presetClass="entr" presetSubtype="4" fill="hold" nodeType="withEffect">
                                  <p:stCondLst>
                                    <p:cond delay="500"/>
                                  </p:stCondLst>
                                  <p:childTnLst>
                                    <p:set>
                                      <p:cBhvr>
                                        <p:cTn id="95" dur="1" fill="hold">
                                          <p:stCondLst>
                                            <p:cond delay="0"/>
                                          </p:stCondLst>
                                        </p:cTn>
                                        <p:tgtEl>
                                          <p:spTgt spid="63"/>
                                        </p:tgtEl>
                                        <p:attrNameLst>
                                          <p:attrName>style.visibility</p:attrName>
                                        </p:attrNameLst>
                                      </p:cBhvr>
                                      <p:to>
                                        <p:strVal val="visible"/>
                                      </p:to>
                                    </p:set>
                                    <p:animEffect transition="in" filter="wipe(down)">
                                      <p:cBhvr>
                                        <p:cTn id="96" dur="150"/>
                                        <p:tgtEl>
                                          <p:spTgt spid="63"/>
                                        </p:tgtEl>
                                      </p:cBhvr>
                                    </p:animEffect>
                                  </p:childTnLst>
                                </p:cTn>
                              </p:par>
                              <p:par>
                                <p:cTn id="97" presetID="22" presetClass="entr" presetSubtype="8" fill="hold" nodeType="withEffect">
                                  <p:stCondLst>
                                    <p:cond delay="750"/>
                                  </p:stCondLst>
                                  <p:childTnLst>
                                    <p:set>
                                      <p:cBhvr>
                                        <p:cTn id="98" dur="1" fill="hold">
                                          <p:stCondLst>
                                            <p:cond delay="0"/>
                                          </p:stCondLst>
                                        </p:cTn>
                                        <p:tgtEl>
                                          <p:spTgt spid="66"/>
                                        </p:tgtEl>
                                        <p:attrNameLst>
                                          <p:attrName>style.visibility</p:attrName>
                                        </p:attrNameLst>
                                      </p:cBhvr>
                                      <p:to>
                                        <p:strVal val="visible"/>
                                      </p:to>
                                    </p:set>
                                    <p:animEffect transition="in" filter="wipe(left)">
                                      <p:cBhvr>
                                        <p:cTn id="99" dur="500"/>
                                        <p:tgtEl>
                                          <p:spTgt spid="66"/>
                                        </p:tgtEl>
                                      </p:cBhvr>
                                    </p:animEffect>
                                  </p:childTnLst>
                                </p:cTn>
                              </p:par>
                            </p:childTnLst>
                          </p:cTn>
                        </p:par>
                        <p:par>
                          <p:cTn id="100" fill="hold">
                            <p:stCondLst>
                              <p:cond delay="9850"/>
                            </p:stCondLst>
                            <p:childTnLst>
                              <p:par>
                                <p:cTn id="101" presetID="42" presetClass="path" presetSubtype="0" accel="50000" decel="50000" fill="hold" nodeType="afterEffect">
                                  <p:stCondLst>
                                    <p:cond delay="0"/>
                                  </p:stCondLst>
                                  <p:childTnLst>
                                    <p:animMotion origin="layout" path="M 0.3652 -0.39421 L 0.3652 -0.2162 " pathEditMode="relative" rAng="0" ptsTypes="AA">
                                      <p:cBhvr>
                                        <p:cTn id="102" dur="750" fill="hold"/>
                                        <p:tgtEl>
                                          <p:spTgt spid="13"/>
                                        </p:tgtEl>
                                        <p:attrNameLst>
                                          <p:attrName>ppt_x</p:attrName>
                                          <p:attrName>ppt_y</p:attrName>
                                        </p:attrNameLst>
                                      </p:cBhvr>
                                      <p:rCtr x="0" y="89"/>
                                    </p:animMotion>
                                  </p:childTnLst>
                                </p:cTn>
                              </p:par>
                              <p:par>
                                <p:cTn id="103" presetID="22" presetClass="entr" presetSubtype="1" fill="hold" nodeType="withEffect">
                                  <p:stCondLst>
                                    <p:cond delay="500"/>
                                  </p:stCondLst>
                                  <p:childTnLst>
                                    <p:set>
                                      <p:cBhvr>
                                        <p:cTn id="104" dur="1" fill="hold">
                                          <p:stCondLst>
                                            <p:cond delay="0"/>
                                          </p:stCondLst>
                                        </p:cTn>
                                        <p:tgtEl>
                                          <p:spTgt spid="70"/>
                                        </p:tgtEl>
                                        <p:attrNameLst>
                                          <p:attrName>style.visibility</p:attrName>
                                        </p:attrNameLst>
                                      </p:cBhvr>
                                      <p:to>
                                        <p:strVal val="visible"/>
                                      </p:to>
                                    </p:set>
                                    <p:animEffect transition="in" filter="wipe(up)">
                                      <p:cBhvr>
                                        <p:cTn id="105" dur="250"/>
                                        <p:tgtEl>
                                          <p:spTgt spid="70"/>
                                        </p:tgtEl>
                                      </p:cBhvr>
                                    </p:animEffect>
                                  </p:childTnLst>
                                </p:cTn>
                              </p:par>
                              <p:par>
                                <p:cTn id="106" presetID="22" presetClass="entr" presetSubtype="1" fill="hold" nodeType="withEffect">
                                  <p:stCondLst>
                                    <p:cond delay="750"/>
                                  </p:stCondLst>
                                  <p:childTnLst>
                                    <p:set>
                                      <p:cBhvr>
                                        <p:cTn id="107" dur="1" fill="hold">
                                          <p:stCondLst>
                                            <p:cond delay="0"/>
                                          </p:stCondLst>
                                        </p:cTn>
                                        <p:tgtEl>
                                          <p:spTgt spid="72"/>
                                        </p:tgtEl>
                                        <p:attrNameLst>
                                          <p:attrName>style.visibility</p:attrName>
                                        </p:attrNameLst>
                                      </p:cBhvr>
                                      <p:to>
                                        <p:strVal val="visible"/>
                                      </p:to>
                                    </p:set>
                                    <p:animEffect transition="in" filter="wipe(up)">
                                      <p:cBhvr>
                                        <p:cTn id="108" dur="250"/>
                                        <p:tgtEl>
                                          <p:spTgt spid="72"/>
                                        </p:tgtEl>
                                      </p:cBhvr>
                                    </p:animEffect>
                                  </p:childTnLst>
                                </p:cTn>
                              </p:par>
                            </p:childTnLst>
                          </p:cTn>
                        </p:par>
                        <p:par>
                          <p:cTn id="109" fill="hold">
                            <p:stCondLst>
                              <p:cond delay="10850"/>
                            </p:stCondLst>
                            <p:childTnLst>
                              <p:par>
                                <p:cTn id="110" presetID="42" presetClass="path" presetSubtype="0" accel="50000" decel="50000" fill="hold" nodeType="afterEffect">
                                  <p:stCondLst>
                                    <p:cond delay="0"/>
                                  </p:stCondLst>
                                  <p:childTnLst>
                                    <p:animMotion origin="layout" path="M 0.36537 -0.2162 L 0.43288 -0.21688 " pathEditMode="relative" rAng="0" ptsTypes="AA">
                                      <p:cBhvr>
                                        <p:cTn id="111" dur="500" fill="hold"/>
                                        <p:tgtEl>
                                          <p:spTgt spid="13"/>
                                        </p:tgtEl>
                                        <p:attrNameLst>
                                          <p:attrName>ppt_x</p:attrName>
                                          <p:attrName>ppt_y</p:attrName>
                                        </p:attrNameLst>
                                      </p:cBhvr>
                                      <p:rCtr x="3369" y="-45"/>
                                    </p:animMotion>
                                  </p:childTnLst>
                                </p:cTn>
                              </p:par>
                              <p:par>
                                <p:cTn id="112" presetID="22" presetClass="entr" presetSubtype="8" fill="hold" nodeType="withEffect">
                                  <p:stCondLst>
                                    <p:cond delay="500"/>
                                  </p:stCondLst>
                                  <p:childTnLst>
                                    <p:set>
                                      <p:cBhvr>
                                        <p:cTn id="113" dur="1" fill="hold">
                                          <p:stCondLst>
                                            <p:cond delay="0"/>
                                          </p:stCondLst>
                                        </p:cTn>
                                        <p:tgtEl>
                                          <p:spTgt spid="73"/>
                                        </p:tgtEl>
                                        <p:attrNameLst>
                                          <p:attrName>style.visibility</p:attrName>
                                        </p:attrNameLst>
                                      </p:cBhvr>
                                      <p:to>
                                        <p:strVal val="visible"/>
                                      </p:to>
                                    </p:set>
                                    <p:animEffect transition="in" filter="wipe(left)">
                                      <p:cBhvr>
                                        <p:cTn id="114" dur="250"/>
                                        <p:tgtEl>
                                          <p:spTgt spid="73"/>
                                        </p:tgtEl>
                                      </p:cBhvr>
                                    </p:animEffect>
                                  </p:childTnLst>
                                </p:cTn>
                              </p:par>
                            </p:childTnLst>
                          </p:cTn>
                        </p:par>
                        <p:par>
                          <p:cTn id="115" fill="hold">
                            <p:stCondLst>
                              <p:cond delay="11600"/>
                            </p:stCondLst>
                            <p:childTnLst>
                              <p:par>
                                <p:cTn id="116" presetID="42" presetClass="path" presetSubtype="0" accel="50000" decel="50000" fill="hold" nodeType="afterEffect">
                                  <p:stCondLst>
                                    <p:cond delay="0"/>
                                  </p:stCondLst>
                                  <p:childTnLst>
                                    <p:animMotion origin="layout" path="M 0.43311 -0.21689 L 0.43311 -0.14513 " pathEditMode="relative" rAng="0" ptsTypes="AA">
                                      <p:cBhvr>
                                        <p:cTn id="117" dur="750" fill="hold"/>
                                        <p:tgtEl>
                                          <p:spTgt spid="13"/>
                                        </p:tgtEl>
                                        <p:attrNameLst>
                                          <p:attrName>ppt_x</p:attrName>
                                          <p:attrName>ppt_y</p:attrName>
                                        </p:attrNameLst>
                                      </p:cBhvr>
                                      <p:rCtr x="0" y="36"/>
                                    </p:animMotion>
                                  </p:childTnLst>
                                </p:cTn>
                              </p:par>
                              <p:par>
                                <p:cTn id="118" presetID="22" presetClass="entr" presetSubtype="1" fill="hold" nodeType="withEffect">
                                  <p:stCondLst>
                                    <p:cond delay="750"/>
                                  </p:stCondLst>
                                  <p:childTnLst>
                                    <p:set>
                                      <p:cBhvr>
                                        <p:cTn id="119" dur="1" fill="hold">
                                          <p:stCondLst>
                                            <p:cond delay="0"/>
                                          </p:stCondLst>
                                        </p:cTn>
                                        <p:tgtEl>
                                          <p:spTgt spid="74"/>
                                        </p:tgtEl>
                                        <p:attrNameLst>
                                          <p:attrName>style.visibility</p:attrName>
                                        </p:attrNameLst>
                                      </p:cBhvr>
                                      <p:to>
                                        <p:strVal val="visible"/>
                                      </p:to>
                                    </p:set>
                                    <p:animEffect transition="in" filter="wipe(up)">
                                      <p:cBhvr>
                                        <p:cTn id="120" dur="250"/>
                                        <p:tgtEl>
                                          <p:spTgt spid="74"/>
                                        </p:tgtEl>
                                      </p:cBhvr>
                                    </p:animEffect>
                                  </p:childTnLst>
                                </p:cTn>
                              </p:par>
                              <p:par>
                                <p:cTn id="121" presetID="10" presetClass="exit" presetSubtype="0" fill="hold" nodeType="withEffect">
                                  <p:stCondLst>
                                    <p:cond delay="500"/>
                                  </p:stCondLst>
                                  <p:childTnLst>
                                    <p:animEffect transition="out" filter="fade">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par>
                                <p:cTn id="124" presetID="10" presetClass="exit" presetSubtype="0" fill="hold" grpId="2" nodeType="withEffect">
                                  <p:stCondLst>
                                    <p:cond delay="500"/>
                                  </p:stCondLst>
                                  <p:childTnLst>
                                    <p:animEffect transition="out" filter="fade">
                                      <p:cBhvr>
                                        <p:cTn id="125" dur="500"/>
                                        <p:tgtEl>
                                          <p:spTgt spid="241"/>
                                        </p:tgtEl>
                                      </p:cBhvr>
                                    </p:animEffect>
                                    <p:set>
                                      <p:cBhvr>
                                        <p:cTn id="126" dur="1" fill="hold">
                                          <p:stCondLst>
                                            <p:cond delay="499"/>
                                          </p:stCondLst>
                                        </p:cTn>
                                        <p:tgtEl>
                                          <p:spTgt spid="241"/>
                                        </p:tgtEl>
                                        <p:attrNameLst>
                                          <p:attrName>style.visibility</p:attrName>
                                        </p:attrNameLst>
                                      </p:cBhvr>
                                      <p:to>
                                        <p:strVal val="hidden"/>
                                      </p:to>
                                    </p:set>
                                  </p:childTnLst>
                                </p:cTn>
                              </p:par>
                            </p:childTnLst>
                          </p:cTn>
                        </p:par>
                        <p:par>
                          <p:cTn id="127" fill="hold">
                            <p:stCondLst>
                              <p:cond delay="12600"/>
                            </p:stCondLst>
                            <p:childTnLst>
                              <p:par>
                                <p:cTn id="128" presetID="10" presetClass="exit" presetSubtype="0" fill="hold" nodeType="afterEffect">
                                  <p:stCondLst>
                                    <p:cond delay="500"/>
                                  </p:stCondLst>
                                  <p:childTnLst>
                                    <p:animEffect transition="out" filter="fade">
                                      <p:cBhvr>
                                        <p:cTn id="129" dur="1450"/>
                                        <p:tgtEl>
                                          <p:spTgt spid="13"/>
                                        </p:tgtEl>
                                      </p:cBhvr>
                                    </p:animEffect>
                                    <p:set>
                                      <p:cBhvr>
                                        <p:cTn id="130" dur="1" fill="hold">
                                          <p:stCondLst>
                                            <p:cond delay="14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1" grpId="0" animBg="1"/>
      <p:bldP spid="241" grpId="1" animBg="1"/>
      <p:bldP spid="24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3059" y="197708"/>
            <a:ext cx="11401168" cy="6413157"/>
          </a:xfrm>
          <a:prstGeom prst="rect">
            <a:avLst/>
          </a:prstGeom>
        </p:spPr>
      </p:pic>
      <p:sp>
        <p:nvSpPr>
          <p:cNvPr id="4" name="Rectangle 3"/>
          <p:cNvSpPr/>
          <p:nvPr/>
        </p:nvSpPr>
        <p:spPr>
          <a:xfrm>
            <a:off x="5634681" y="1470454"/>
            <a:ext cx="803189" cy="815546"/>
          </a:xfrm>
          <a:prstGeom prst="rect">
            <a:avLst/>
          </a:prstGeom>
          <a:noFill/>
          <a:ln>
            <a:solidFill>
              <a:srgbClr val="EC5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83565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7" name="Picture 36" descr="Document Conversation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965" y="1303181"/>
            <a:ext cx="6799701" cy="3828916"/>
          </a:xfrm>
          <a:prstGeom prst="rect">
            <a:avLst/>
          </a:prstGeom>
          <a:solidFill>
            <a:srgbClr val="FFFFFF">
              <a:shade val="85000"/>
            </a:srgbClr>
          </a:solidFill>
          <a:ln w="190500" cap="rnd">
            <a:noFill/>
          </a:ln>
          <a:effectLst>
            <a:outerShdw blurRad="50800" dist="38100" dir="2700000" algn="tl" rotWithShape="0">
              <a:prstClr val="black">
                <a:alpha val="40000"/>
              </a:prstClr>
            </a:outerShdw>
          </a:effectLst>
        </p:spPr>
      </p:pic>
      <p:sp>
        <p:nvSpPr>
          <p:cNvPr id="9" name="TextBox 8"/>
          <p:cNvSpPr txBox="1"/>
          <p:nvPr/>
        </p:nvSpPr>
        <p:spPr>
          <a:xfrm>
            <a:off x="16308" y="2779344"/>
            <a:ext cx="5216092" cy="629572"/>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Privát</a:t>
            </a:r>
            <a:r>
              <a:rPr lang="en-US" sz="1800" dirty="0" smtClean="0">
                <a:solidFill>
                  <a:srgbClr val="33302E"/>
                </a:solidFill>
              </a:rPr>
              <a:t>, </a:t>
            </a:r>
            <a:r>
              <a:rPr lang="hu-HU" sz="1800" dirty="0" smtClean="0">
                <a:solidFill>
                  <a:srgbClr val="33302E"/>
                </a:solidFill>
              </a:rPr>
              <a:t>biztonságos</a:t>
            </a:r>
            <a:r>
              <a:rPr lang="en-US" sz="1800" dirty="0" smtClean="0">
                <a:solidFill>
                  <a:srgbClr val="33302E"/>
                </a:solidFill>
              </a:rPr>
              <a:t> </a:t>
            </a:r>
            <a:r>
              <a:rPr lang="hu-HU" sz="1800" dirty="0" smtClean="0">
                <a:solidFill>
                  <a:srgbClr val="33302E"/>
                </a:solidFill>
              </a:rPr>
              <a:t>közösségi</a:t>
            </a:r>
            <a:r>
              <a:rPr lang="en-US" sz="1800" dirty="0" smtClean="0">
                <a:solidFill>
                  <a:srgbClr val="33302E"/>
                </a:solidFill>
              </a:rPr>
              <a:t> </a:t>
            </a:r>
            <a:r>
              <a:rPr lang="hu-HU" sz="1800" dirty="0" smtClean="0">
                <a:solidFill>
                  <a:srgbClr val="33302E"/>
                </a:solidFill>
              </a:rPr>
              <a:t>hálózat</a:t>
            </a:r>
            <a:r>
              <a:rPr lang="en-US" sz="1800" dirty="0" smtClean="0">
                <a:solidFill>
                  <a:srgbClr val="33302E"/>
                </a:solidFill>
              </a:rPr>
              <a:t> </a:t>
            </a:r>
            <a:r>
              <a:rPr lang="hu-HU" sz="1800" dirty="0" smtClean="0">
                <a:solidFill>
                  <a:srgbClr val="33302E"/>
                </a:solidFill>
              </a:rPr>
              <a:t>felsőoktatási intézmények, vállalatok részére</a:t>
            </a:r>
            <a:endParaRPr lang="en-US" sz="1800" dirty="0">
              <a:solidFill>
                <a:srgbClr val="33302E"/>
              </a:solidFill>
            </a:endParaRPr>
          </a:p>
        </p:txBody>
      </p:sp>
      <p:sp>
        <p:nvSpPr>
          <p:cNvPr id="10" name="TextBox 9"/>
          <p:cNvSpPr txBox="1"/>
          <p:nvPr/>
        </p:nvSpPr>
        <p:spPr>
          <a:xfrm>
            <a:off x="16934" y="3507772"/>
            <a:ext cx="5198534" cy="725366"/>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hu-HU" sz="1800" dirty="0" smtClean="0">
                <a:solidFill>
                  <a:srgbClr val="33302E"/>
                </a:solidFill>
              </a:rPr>
              <a:t>Integráció az Office online alkalmazásaival a közösségi szerkesztés, postok, frissítések jegyében</a:t>
            </a:r>
            <a:endParaRPr lang="en-US" sz="1800" dirty="0">
              <a:solidFill>
                <a:srgbClr val="33302E"/>
              </a:solidFill>
            </a:endParaRPr>
          </a:p>
        </p:txBody>
      </p:sp>
      <p:sp>
        <p:nvSpPr>
          <p:cNvPr id="11" name="TextBox 10"/>
          <p:cNvSpPr txBox="1"/>
          <p:nvPr/>
        </p:nvSpPr>
        <p:spPr>
          <a:xfrm>
            <a:off x="12607" y="4347452"/>
            <a:ext cx="5185926" cy="776998"/>
          </a:xfrm>
          <a:prstGeom prst="rect">
            <a:avLst/>
          </a:prstGeom>
          <a:solidFill>
            <a:schemeClr val="accent1">
              <a:alpha val="81961"/>
            </a:schemeClr>
          </a:solidFill>
          <a:ln w="9525" cap="flat" cmpd="sng" algn="ctr">
            <a:noFill/>
            <a:prstDash val="solid"/>
            <a:headEnd type="none" w="med" len="med"/>
            <a:tailEnd type="none" w="med" len="med"/>
          </a:ln>
          <a:effectLst/>
        </p:spPr>
        <p:txBody>
          <a:bodyPr rot="0" spcFirstLastPara="0" vertOverflow="overflow" horzOverflow="overflow" vert="horz" wrap="square" lIns="91414" tIns="91414" rIns="45706" bIns="91414" numCol="1" spcCol="0" rtlCol="0" fromWordArt="0" anchor="ctr" anchorCtr="0" forceAA="0" compatLnSpc="1">
            <a:prstTxWarp prst="textNoShape">
              <a:avLst/>
            </a:prstTxWarp>
            <a:noAutofit/>
          </a:bodyPr>
          <a:lstStyle>
            <a:defPPr>
              <a:defRPr lang="en-US"/>
            </a:defPPr>
            <a:lvl1pPr marR="0" lvl="0" indent="0" algn="ctr" defTabSz="914099" fontAlgn="base">
              <a:lnSpc>
                <a:spcPct val="100000"/>
              </a:lnSpc>
              <a:spcBef>
                <a:spcPct val="0"/>
              </a:spcBef>
              <a:spcAft>
                <a:spcPct val="0"/>
              </a:spcAft>
              <a:buClrTx/>
              <a:buSzTx/>
              <a:buFontTx/>
              <a:buNone/>
              <a:tabLst/>
              <a:defRPr kumimoji="0" sz="2200"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defRPr>
            </a:lvl1pPr>
          </a:lstStyle>
          <a:p>
            <a:r>
              <a:rPr lang="en-US" sz="1800" dirty="0" smtClean="0">
                <a:solidFill>
                  <a:srgbClr val="33302E"/>
                </a:solidFill>
              </a:rPr>
              <a:t>SharePoint</a:t>
            </a:r>
            <a:r>
              <a:rPr lang="hu-HU" sz="1800" dirty="0" smtClean="0">
                <a:solidFill>
                  <a:srgbClr val="33302E"/>
                </a:solidFill>
              </a:rPr>
              <a:t> alapú adattárolás a központi elérés és közösségi szinkronizáció érdekében</a:t>
            </a:r>
            <a:endParaRPr lang="en-US" sz="1800" dirty="0">
              <a:solidFill>
                <a:srgbClr val="33302E"/>
              </a:solidFill>
            </a:endParaRPr>
          </a:p>
        </p:txBody>
      </p:sp>
      <p:sp>
        <p:nvSpPr>
          <p:cNvPr id="12" name="Rectangle 11"/>
          <p:cNvSpPr/>
          <p:nvPr/>
        </p:nvSpPr>
        <p:spPr>
          <a:xfrm>
            <a:off x="18144" y="1303180"/>
            <a:ext cx="5197323" cy="12629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DED8"/>
              </a:solidFill>
            </a:endParaRPr>
          </a:p>
        </p:txBody>
      </p:sp>
      <p:sp>
        <p:nvSpPr>
          <p:cNvPr id="13" name="Title 1"/>
          <p:cNvSpPr txBox="1">
            <a:spLocks/>
          </p:cNvSpPr>
          <p:nvPr/>
        </p:nvSpPr>
        <p:spPr>
          <a:xfrm>
            <a:off x="68098" y="1533409"/>
            <a:ext cx="5164302" cy="823071"/>
          </a:xfrm>
          <a:prstGeom prst="rect">
            <a:avLst/>
          </a:prstGeom>
          <a:effectLst/>
        </p:spPr>
        <p:txBody>
          <a:bodyPr lIns="91424" tIns="45710" rIns="91424" bIns="45710" anchor="ctr"/>
          <a:lstStyle>
            <a:lvl1pPr algn="ctr" defTabSz="914400" rtl="0" eaLnBrk="1" latinLnBrk="0" hangingPunct="1">
              <a:lnSpc>
                <a:spcPts val="3800"/>
              </a:lnSpc>
              <a:spcBef>
                <a:spcPct val="0"/>
              </a:spcBef>
              <a:buNone/>
              <a:defRPr sz="2800" b="1" i="1" kern="1200" spc="300" baseline="0">
                <a:solidFill>
                  <a:schemeClr val="accent3"/>
                </a:solidFill>
                <a:latin typeface="+mn-lt"/>
                <a:ea typeface="+mj-ea"/>
                <a:cs typeface="+mj-cs"/>
              </a:defRPr>
            </a:lvl1pPr>
          </a:lstStyle>
          <a:p>
            <a:pPr>
              <a:lnSpc>
                <a:spcPts val="3500"/>
              </a:lnSpc>
            </a:pPr>
            <a:r>
              <a:rPr lang="hu-HU" i="0" kern="900" dirty="0" smtClean="0">
                <a:solidFill>
                  <a:srgbClr val="FBFBFB"/>
                </a:solidFill>
              </a:rPr>
              <a:t>Yammer integráció az Office 365 - ben</a:t>
            </a:r>
            <a:endParaRPr lang="en-US" i="0" kern="900" dirty="0">
              <a:solidFill>
                <a:srgbClr val="FBFBFB"/>
              </a:solidFill>
            </a:endParaRPr>
          </a:p>
        </p:txBody>
      </p:sp>
    </p:spTree>
    <p:extLst>
      <p:ext uri="{BB962C8B-B14F-4D97-AF65-F5344CB8AC3E}">
        <p14:creationId xmlns:p14="http://schemas.microsoft.com/office/powerpoint/2010/main" val="32373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1910080" y="812800"/>
            <a:ext cx="0" cy="554736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635760" y="6075680"/>
            <a:ext cx="9519920" cy="1016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44570" y="4781459"/>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OneDrive</a:t>
            </a:r>
            <a:endParaRPr lang="hu-HU" sz="2400" b="1" dirty="0">
              <a:solidFill>
                <a:schemeClr val="accent1"/>
              </a:solidFill>
            </a:endParaRPr>
          </a:p>
        </p:txBody>
      </p:sp>
      <p:sp>
        <p:nvSpPr>
          <p:cNvPr id="8" name="Rectangle 7"/>
          <p:cNvSpPr/>
          <p:nvPr/>
        </p:nvSpPr>
        <p:spPr>
          <a:xfrm>
            <a:off x="2144570" y="3497398"/>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e-Mail</a:t>
            </a:r>
            <a:endParaRPr lang="hu-HU" sz="2400" b="1" dirty="0">
              <a:solidFill>
                <a:schemeClr val="accent1"/>
              </a:solidFill>
            </a:endParaRPr>
          </a:p>
        </p:txBody>
      </p:sp>
      <p:sp>
        <p:nvSpPr>
          <p:cNvPr id="9" name="Rectangle 8"/>
          <p:cNvSpPr/>
          <p:nvPr/>
        </p:nvSpPr>
        <p:spPr>
          <a:xfrm>
            <a:off x="2144570" y="2213337"/>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Skype for Business</a:t>
            </a:r>
            <a:endParaRPr lang="hu-HU" sz="2400" b="1" dirty="0">
              <a:solidFill>
                <a:schemeClr val="accent1"/>
              </a:solidFill>
            </a:endParaRPr>
          </a:p>
        </p:txBody>
      </p:sp>
      <p:sp>
        <p:nvSpPr>
          <p:cNvPr id="10" name="Rectangle 9"/>
          <p:cNvSpPr/>
          <p:nvPr/>
        </p:nvSpPr>
        <p:spPr>
          <a:xfrm>
            <a:off x="2144570" y="929276"/>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Telefonhívás</a:t>
            </a:r>
            <a:endParaRPr lang="hu-HU" sz="2400" b="1" dirty="0">
              <a:solidFill>
                <a:schemeClr val="accent1"/>
              </a:solidFill>
            </a:endParaRPr>
          </a:p>
        </p:txBody>
      </p:sp>
      <p:sp>
        <p:nvSpPr>
          <p:cNvPr id="11" name="Rectangle 10"/>
          <p:cNvSpPr/>
          <p:nvPr/>
        </p:nvSpPr>
        <p:spPr>
          <a:xfrm>
            <a:off x="5085080" y="4778737"/>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SharePoint Site</a:t>
            </a:r>
            <a:endParaRPr lang="hu-HU" sz="2400" b="1" dirty="0">
              <a:solidFill>
                <a:schemeClr val="accent1"/>
              </a:solidFill>
            </a:endParaRPr>
          </a:p>
        </p:txBody>
      </p:sp>
      <p:sp>
        <p:nvSpPr>
          <p:cNvPr id="12" name="Rectangle 11"/>
          <p:cNvSpPr/>
          <p:nvPr/>
        </p:nvSpPr>
        <p:spPr>
          <a:xfrm>
            <a:off x="5085080" y="3497398"/>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Csoportok</a:t>
            </a:r>
            <a:endParaRPr lang="hu-HU" sz="2400" b="1" dirty="0">
              <a:solidFill>
                <a:schemeClr val="accent1"/>
              </a:solidFill>
            </a:endParaRPr>
          </a:p>
        </p:txBody>
      </p:sp>
      <p:sp>
        <p:nvSpPr>
          <p:cNvPr id="13" name="Rectangle 12"/>
          <p:cNvSpPr/>
          <p:nvPr/>
        </p:nvSpPr>
        <p:spPr>
          <a:xfrm>
            <a:off x="5085080" y="924196"/>
            <a:ext cx="2743200" cy="237000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Skype for Business konferencia és valós idejű együttműködés</a:t>
            </a:r>
            <a:endParaRPr lang="hu-HU" sz="2400" b="1" dirty="0">
              <a:solidFill>
                <a:schemeClr val="accent1"/>
              </a:solidFill>
            </a:endParaRPr>
          </a:p>
        </p:txBody>
      </p:sp>
      <p:sp>
        <p:nvSpPr>
          <p:cNvPr id="14" name="Rectangle 13"/>
          <p:cNvSpPr/>
          <p:nvPr/>
        </p:nvSpPr>
        <p:spPr>
          <a:xfrm>
            <a:off x="8021319" y="924196"/>
            <a:ext cx="2743200" cy="36540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Széleskörű információ-megosztás a vállalati közösségen belül (Yammer)</a:t>
            </a:r>
            <a:endParaRPr lang="hu-HU" sz="2400" b="1" dirty="0">
              <a:solidFill>
                <a:schemeClr val="accent1"/>
              </a:solidFill>
            </a:endParaRPr>
          </a:p>
        </p:txBody>
      </p:sp>
      <p:sp>
        <p:nvSpPr>
          <p:cNvPr id="15" name="Rectangle 14"/>
          <p:cNvSpPr/>
          <p:nvPr/>
        </p:nvSpPr>
        <p:spPr>
          <a:xfrm>
            <a:off x="8021319" y="4786539"/>
            <a:ext cx="2743200" cy="10808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accent1"/>
                </a:solidFill>
              </a:rPr>
              <a:t>Vállalati intranet</a:t>
            </a:r>
            <a:endParaRPr lang="hu-HU" sz="2400" b="1" dirty="0">
              <a:solidFill>
                <a:schemeClr val="accent1"/>
              </a:solidFill>
            </a:endParaRPr>
          </a:p>
        </p:txBody>
      </p:sp>
      <p:sp>
        <p:nvSpPr>
          <p:cNvPr id="16" name="TextBox 15"/>
          <p:cNvSpPr txBox="1"/>
          <p:nvPr/>
        </p:nvSpPr>
        <p:spPr>
          <a:xfrm>
            <a:off x="4362248" y="6205402"/>
            <a:ext cx="4066944" cy="584775"/>
          </a:xfrm>
          <a:prstGeom prst="rect">
            <a:avLst/>
          </a:prstGeom>
        </p:spPr>
        <p:txBody>
          <a:bodyPr wrap="square" rtlCol="0" anchor="ctr">
            <a:spAutoFit/>
          </a:bodyPr>
          <a:lstStyle/>
          <a:p>
            <a:pPr algn="ctr"/>
            <a:r>
              <a:rPr lang="hu-HU" sz="3200" b="1" i="1" dirty="0" smtClean="0">
                <a:cs typeface="Bodoni Std Bold Italic"/>
              </a:rPr>
              <a:t>Érintettek száma</a:t>
            </a:r>
          </a:p>
        </p:txBody>
      </p:sp>
      <p:sp>
        <p:nvSpPr>
          <p:cNvPr id="17" name="TextBox 16"/>
          <p:cNvSpPr txBox="1"/>
          <p:nvPr/>
        </p:nvSpPr>
        <p:spPr>
          <a:xfrm rot="16200000">
            <a:off x="-1305249" y="2857188"/>
            <a:ext cx="4943205" cy="1077218"/>
          </a:xfrm>
          <a:prstGeom prst="rect">
            <a:avLst/>
          </a:prstGeom>
        </p:spPr>
        <p:txBody>
          <a:bodyPr wrap="square" rtlCol="0" anchor="ctr">
            <a:spAutoFit/>
          </a:bodyPr>
          <a:lstStyle/>
          <a:p>
            <a:pPr algn="ctr"/>
            <a:r>
              <a:rPr lang="hu-HU" sz="3200" b="1" i="1" dirty="0" smtClean="0">
                <a:cs typeface="Bodoni Std Bold Italic"/>
              </a:rPr>
              <a:t>Információtovábbítás sebessége</a:t>
            </a:r>
          </a:p>
        </p:txBody>
      </p:sp>
    </p:spTree>
    <p:extLst>
      <p:ext uri="{BB962C8B-B14F-4D97-AF65-F5344CB8AC3E}">
        <p14:creationId xmlns:p14="http://schemas.microsoft.com/office/powerpoint/2010/main" val="2424286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eldDeck">
  <a:themeElements>
    <a:clrScheme name="FieldDeck">
      <a:dk1>
        <a:srgbClr val="EC5038"/>
      </a:dk1>
      <a:lt1>
        <a:srgbClr val="E4DED8"/>
      </a:lt1>
      <a:dk2>
        <a:srgbClr val="33302E"/>
      </a:dk2>
      <a:lt2>
        <a:srgbClr val="EBE7E3"/>
      </a:lt2>
      <a:accent1>
        <a:srgbClr val="FBFBFB"/>
      </a:accent1>
      <a:accent2>
        <a:srgbClr val="635D59"/>
      </a:accent2>
      <a:accent3>
        <a:srgbClr val="857E79"/>
      </a:accent3>
      <a:accent4>
        <a:srgbClr val="A09A96"/>
      </a:accent4>
      <a:accent5>
        <a:srgbClr val="EC5038"/>
      </a:accent5>
      <a:accent6>
        <a:srgbClr val="68B490"/>
      </a:accent6>
      <a:hlink>
        <a:srgbClr val="EC5038"/>
      </a:hlink>
      <a:folHlink>
        <a:srgbClr val="68B490"/>
      </a:folHlink>
    </a:clrScheme>
    <a:fontScheme name="Custom 1">
      <a:majorFont>
        <a:latin typeface="Bodoni MT"/>
        <a:ea typeface=""/>
        <a:cs typeface=""/>
      </a:majorFont>
      <a:minorFont>
        <a:latin typeface="Segoe UI"/>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algn="ctr">
          <a:defRPr sz="8000" b="1" i="1" dirty="0" smtClean="0">
            <a:solidFill>
              <a:schemeClr val="accent1"/>
            </a:solidFill>
            <a:cs typeface="Bodoni Std Bold Italic"/>
          </a:defRPr>
        </a:defPPr>
      </a:lstStyle>
    </a:txDef>
  </a:objectDefaults>
  <a:extraClrSchemeLst/>
  <a:extLst>
    <a:ext uri="{05A4C25C-085E-4340-85A3-A5531E510DB2}">
      <thm15:themeFamily xmlns:thm15="http://schemas.microsoft.com/office/thememl/2012/main" name="FieldDeck" id="{34C0F967-BF22-4FD0-93F3-1023B65F997C}" vid="{8EDB9196-809D-4054-A724-92AD8F47F408}"/>
    </a:ext>
  </a:extLst>
</a:theme>
</file>

<file path=ppt/theme/theme2.xml><?xml version="1.0" encoding="utf-8"?>
<a:theme xmlns:a="http://schemas.openxmlformats.org/drawingml/2006/main" name="1_Office Theme">
  <a:themeElements>
    <a:clrScheme name="Yammer">
      <a:dk1>
        <a:srgbClr val="808084"/>
      </a:dk1>
      <a:lt1>
        <a:srgbClr val="F1F1F2"/>
      </a:lt1>
      <a:dk2>
        <a:srgbClr val="00A8DA"/>
      </a:dk2>
      <a:lt2>
        <a:srgbClr val="83DAEB"/>
      </a:lt2>
      <a:accent1>
        <a:srgbClr val="EF3B0E"/>
      </a:accent1>
      <a:accent2>
        <a:srgbClr val="FC9B22"/>
      </a:accent2>
      <a:accent3>
        <a:srgbClr val="FFCF44"/>
      </a:accent3>
      <a:accent4>
        <a:srgbClr val="76C936"/>
      </a:accent4>
      <a:accent5>
        <a:srgbClr val="080808"/>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b="1" dirty="0" smtClean="0">
            <a:solidFill>
              <a:schemeClr val="tx2"/>
            </a:solidFill>
            <a:latin typeface="Segoe Pro"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10009</Type>
    <SequenceNumber>1004</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e385fb40-52d4-4fae-9c5b-3e8ff8a5878e" ContentTypeId="0x010100FF1FAB0DEDE9AF4ABA57B67AF4A9F321" PreviousValue="false"/>
</file>

<file path=customXml/item3.xml><?xml version="1.0" encoding="utf-8"?>
<ct:contentTypeSchema xmlns:ct="http://schemas.microsoft.com/office/2006/metadata/contentType" xmlns:ma="http://schemas.microsoft.com/office/2006/metadata/properties/metaAttributes" ct:_="" ma:_="" ma:contentTypeName="KCDoc" ma:contentTypeID="0x010100FF1FAB0DEDE9AF4ABA57B67AF4A9F3210200596A0E07C3E77448942F9A5D1E81E582" ma:contentTypeVersion="76" ma:contentTypeDescription="" ma:contentTypeScope="" ma:versionID="2f480566c82c3e7eb1650e467cf8a4f0">
  <xsd:schema xmlns:xsd="http://www.w3.org/2001/XMLSchema" xmlns:xs="http://www.w3.org/2001/XMLSchema" xmlns:p="http://schemas.microsoft.com/office/2006/metadata/properties" xmlns:ns1="http://schemas.microsoft.com/sharepoint/v3" xmlns:ns2="4e240d41-6d38-4eac-9584-b3f543b50010" xmlns:ns3="230e9df3-be65-4c73-a93b-d1236ebd677e" xmlns:ns4="7b813d5f-7206-4d46-95a5-a58185f478af" xmlns:ns5="http://schemas.microsoft.com/sharepoint/v4" targetNamespace="http://schemas.microsoft.com/office/2006/metadata/properties" ma:root="true" ma:fieldsID="2631836656a3517331c7d73045dc6d09" ns1:_="" ns2:_="" ns3:_="" ns4:_="" ns5:_="">
    <xsd:import namespace="http://schemas.microsoft.com/sharepoint/v3"/>
    <xsd:import namespace="4e240d41-6d38-4eac-9584-b3f543b50010"/>
    <xsd:import namespace="230e9df3-be65-4c73-a93b-d1236ebd677e"/>
    <xsd:import namespace="7b813d5f-7206-4d46-95a5-a58185f478af"/>
    <xsd:import namespace="http://schemas.microsoft.com/sharepoint/v4"/>
    <xsd:element name="properties">
      <xsd:complexType>
        <xsd:sequence>
          <xsd:element name="documentManagement">
            <xsd:complexType>
              <xsd:all>
                <xsd:element ref="ns2:DocumentDescription" minOccurs="0"/>
                <xsd:element ref="ns2:PublishDate" minOccurs="0"/>
                <xsd:element ref="ns1:PublishingExpirationDate" minOccurs="0"/>
                <xsd:element ref="ns1:PublishingPageContent" minOccurs="0"/>
                <xsd:element ref="ns2:Thumbnail1" minOccurs="0"/>
                <xsd:element ref="ns2:CoOwner" minOccurs="0"/>
                <xsd:element ref="ns2:Owner" minOccurs="0"/>
                <xsd:element ref="ns4:DocumentSetKcId" minOccurs="0"/>
                <xsd:element ref="ns2:TagTemplate" minOccurs="0"/>
                <xsd:element ref="ns1:RatingCount" minOccurs="0"/>
                <xsd:element ref="ns1:AverageRating" minOccurs="0"/>
                <xsd:element ref="ns2:Expire_x0020_Review"/>
                <xsd:element ref="ns3:TaxKeywordTaxHTField" minOccurs="0"/>
                <xsd:element ref="ns2:RegionTaxHTField0" minOccurs="0"/>
                <xsd:element ref="ns3:_dlc_DocId" minOccurs="0"/>
                <xsd:element ref="ns2:ConfidentialityTaxHTField0" minOccurs="0"/>
                <xsd:element ref="ns3:_dlc_DocIdUrl" minOccurs="0"/>
                <xsd:element ref="ns2:BusinessArchitectureTaxHTField0" minOccurs="0"/>
                <xsd:element ref="ns3:_dlc_DocIdPersistId" minOccurs="0"/>
                <xsd:element ref="ns2:TopicsTaxHTField0" minOccurs="0"/>
                <xsd:element ref="ns5:IconOverlay" minOccurs="0"/>
                <xsd:element ref="ns2:GroupsTaxHTField0" minOccurs="0"/>
                <xsd:element ref="ns2:PartnersTaxHTField0" minOccurs="0"/>
                <xsd:element ref="ns3:TaxCatchAll" minOccurs="0"/>
                <xsd:element ref="ns2:ActivitiesAndProgramsTaxHTField0" minOccurs="0"/>
                <xsd:element ref="ns2:RolesTaxHTField0" minOccurs="0"/>
                <xsd:element ref="ns3:TaxCatchAllLabel" minOccurs="0"/>
                <xsd:element ref="ns1:RoutingRuleDescription" minOccurs="0"/>
                <xsd:element ref="ns2:SMSGDomainTaxHTField0" minOccurs="0"/>
                <xsd:element ref="ns2:ProductsTaxHTField0" minOccurs="0"/>
                <xsd:element ref="ns1:_vti_ItemDeclaredRecord" minOccurs="0"/>
                <xsd:element ref="ns1:_vti_ItemHoldRecordStatus" minOccurs="0"/>
                <xsd:element ref="ns2:LanguagesTaxHTField0" minOccurs="0"/>
                <xsd:element ref="ns2:CompetitorsTaxHTField0" minOccurs="0"/>
                <xsd:element ref="ns2:h1e7aaa5788c480c922636922fec8914" minOccurs="0"/>
                <xsd:element ref="ns2:ItemTypeTaxHTField0" minOccurs="0"/>
                <xsd:element ref="ns2:IndustriesTaxHTField0" minOccurs="0"/>
                <xsd:element ref="ns2:SegmentsTaxHTField0" minOccurs="0"/>
                <xsd:element ref="ns2:ApplyWorkflowRules" minOccurs="0"/>
                <xsd:element ref="ns2:EnterpriseDomainTagsTaxHTField0" minOccurs="0"/>
                <xsd:element ref="ns2:AudiencesTaxHTField0" minOccurs="0"/>
                <xsd:element ref="ns2:fe32998799ba48dcafc127a14edc00f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8" nillable="true" ma:displayName="Scheduling End Date" ma:internalName="PublishingExpirationDate">
      <xsd:simpleType>
        <xsd:restriction base="dms:Unknown"/>
      </xsd:simpleType>
    </xsd:element>
    <xsd:element name="PublishingPageContent" ma:index="9" nillable="true" ma:displayName="Page Content" ma:internalName="PublishingPageContent">
      <xsd:simpleType>
        <xsd:restriction base="dms:Unknown"/>
      </xsd:simpleType>
    </xsd:element>
    <xsd:element name="RatingCount" ma:index="28" nillable="true" ma:displayName="Number of Ratings" ma:decimals="0" ma:description="Number of ratings submitted" ma:indexed="true" ma:internalName="Number_x0020_of_x0020_Ratings" ma:readOnly="true">
      <xsd:simpleType>
        <xsd:restriction base="dms:Number"/>
      </xsd:simpleType>
    </xsd:element>
    <xsd:element name="AverageRating" ma:index="29" nillable="true" ma:displayName="Rating (0-5)" ma:decimals="2" ma:description="Average value of all the ratings that have been submitted" ma:indexed="true" ma:internalName="Rating_x0020__x0028_0_x002d_5_x0029_" ma:readOnly="true">
      <xsd:simpleType>
        <xsd:restriction base="dms:Number"/>
      </xsd:simpleType>
    </xsd:element>
    <xsd:element name="RoutingRuleDescription" ma:index="49" nillable="true" ma:displayName="Description" ma:hidden="true" ma:internalName="RoutingRuleDescription" ma:readOnly="false">
      <xsd:simpleType>
        <xsd:restriction base="dms:Text">
          <xsd:maxLength value="255"/>
        </xsd:restriction>
      </xsd:simpleType>
    </xsd:element>
    <xsd:element name="_vti_ItemDeclaredRecord" ma:index="54" nillable="true" ma:displayName="Declared Record" ma:hidden="true" ma:internalName="_vti_ItemDeclaredRecord" ma:readOnly="true">
      <xsd:simpleType>
        <xsd:restriction base="dms:DateTime"/>
      </xsd:simpleType>
    </xsd:element>
    <xsd:element name="_vti_ItemHoldRecordStatus" ma:index="5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40d41-6d38-4eac-9584-b3f543b50010"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Document Description for document content type KCDoc" ma:internalName="DocumentDescription">
      <xsd:simpleType>
        <xsd:restriction base="dms:Note"/>
      </xsd:simpleType>
    </xsd:element>
    <xsd:element name="PublishDate" ma:index="7" nillable="true" ma:displayName="PublishDate" ma:description="Used in Blog Posts, this date is used to specify the Blog Article Date." ma:format="DateOnly" ma:internalName="PublishDate">
      <xsd:simpleType>
        <xsd:restriction base="dms:DateTime"/>
      </xsd:simpleType>
    </xsd:element>
    <xsd:element name="Thumbnail1" ma:index="10" nillable="true" ma:displayName="Thumbnail" ma:format="Hyperlink"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CoOwner" ma:index="20" nillable="true" ma:displayName="Co-Owner" ma:list="UserInfo" ma:SearchPeopleOnly="false" ma:SharePointGroup="0" ma:internalName="CoOwner" ma:readOnly="tru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ner" ma:index="22" nillable="true" ma:displayName="Owner" ma:description="Must be an FTE" ma:indexed="true" ma:list="UserInfo" ma:SharePointGroup="0" ma:internalName="Owne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gTemplate" ma:index="25" nillable="true" ma:displayName="TagTemplate" ma:internalName="TagTemplate0">
      <xsd:simpleType>
        <xsd:restriction base="dms:Text">
          <xsd:maxLength value="255"/>
        </xsd:restriction>
      </xsd:simpleType>
    </xsd:element>
    <xsd:element name="Expire_x0020_Review" ma:index="32" ma:displayName="Expiration" ma:description="Date content is to expire; set 1 day to 24 months out" ma:format="DateOnly" ma:internalName="Expire_x0020_Review" ma:readOnly="false">
      <xsd:simpleType>
        <xsd:restriction base="dms:DateTime"/>
      </xsd:simpleType>
    </xsd:element>
    <xsd:element name="RegionTaxHTField0" ma:index="34" nillable="true" ma:taxonomy="true" ma:internalName="RegionTaxHTField0" ma:taxonomyFieldName="Region" ma:displayName="Region" ma:readOnly="false" ma:default="" ma:fieldId="{4737695a-1cd7-4a2e-b339-4aad0188abb4}"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ConfidentialityTaxHTField0" ma:index="36" nillable="true" ma:taxonomy="true" ma:internalName="ConfidentialityTaxHTField0" ma:taxonomyFieldName="Confidentiality" ma:displayName="Confidentiality" ma:indexed="true" ma:readOnly="false" ma:default="21;#Microsoft confidential|461efa83-0283-486a-a8d5-943328f3693f" ma:fieldId="{78ab4373-53e1-48d5-ab4d-d29698f3efd9}"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usinessArchitectureTaxHTField0" ma:index="38" nillable="true" ma:taxonomy="true" ma:internalName="BusinessArchitectureTaxHTField0" ma:taxonomyFieldName="BusinessArchitecture" ma:displayName="Business Architecture" ma:readOnly="false" ma:default="" ma:fieldId="{d7cf789b-4ee0-44de-b4df-8d5b0482baa9}"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TopicsTaxHTField0" ma:index="40" nillable="true" ma:taxonomy="true" ma:internalName="TopicsTaxHTField0" ma:taxonomyFieldName="Topics" ma:displayName="Topics" ma:readOnly="false" ma:default="" ma:fieldId="{878ad871-6083-42b1-a9d8-caa3411e86f2}"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GroupsTaxHTField0" ma:index="42" nillable="true" ma:taxonomy="true" ma:internalName="GroupsTaxHTField0" ma:taxonomyFieldName="Groups" ma:displayName="Groups" ma:readOnly="false" ma:default="" ma:fieldId="{822c6b82-c53e-484c-9c53-5c6ce5969db5}"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PartnersTaxHTField0" ma:index="43" nillable="true" ma:taxonomy="true" ma:internalName="PartnersTaxHTField0" ma:taxonomyFieldName="Partners" ma:displayName="Partners" ma:readOnly="true" ma:default="" ma:fieldId="{7c281638-d92a-454e-b8fe-7088c941df66}"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ActivitiesAndProgramsTaxHTField0" ma:index="45" nillable="true" ma:taxonomy="true" ma:internalName="ActivitiesAndProgramsTaxHTField0" ma:taxonomyFieldName="ActivitiesAndPrograms" ma:displayName="Activities &amp; Programs" ma:readOnly="false" ma:default="" ma:fieldId="{b1238bc0-413c-4dea-a499-043137e11d15}"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RolesTaxHTField0" ma:index="46" nillable="true" ma:taxonomy="true" ma:internalName="RolesTaxHTField0" ma:taxonomyFieldName="Roles" ma:displayName="Roles" ma:readOnly="true" ma:default="" ma:fieldId="{147013c4-c08e-4610-8a54-80ec865dae35}"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SMSGDomainTaxHTField0" ma:index="51" nillable="true" ma:taxonomy="true" ma:internalName="SMSGDomainTaxHTField0" ma:taxonomyFieldName="SMSGDomain" ma:displayName="SMSG Domain" ma:readOnly="true" ma:default="" ma:fieldId="{2c8f543d-b3fa-4810-874a-ad0f88d0f61a}"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ProductsTaxHTField0" ma:index="52" nillable="true" ma:taxonomy="true" ma:internalName="ProductsTaxHTField0" ma:taxonomyFieldName="Products" ma:displayName="Products &amp; Technologies" ma:readOnly="false" ma:default="" ma:fieldId="{461032cf-5451-4cac-8727-96de1535ed65}"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LanguagesTaxHTField0" ma:index="56" nillable="true" ma:taxonomy="true" ma:internalName="LanguagesTaxHTField0" ma:taxonomyFieldName="Languages" ma:displayName="Languages" ma:default="" ma:fieldId="{57b7e61f-5f00-4c23-b9fb-7e2af434aabb}"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CompetitorsTaxHTField0" ma:index="60" nillable="true" ma:taxonomy="true" ma:internalName="CompetitorsTaxHTField0" ma:taxonomyFieldName="Competitors" ma:displayName="Competition" ma:readOnly="true" ma:default="" ma:fieldId="{033f61ce-97ac-4204-9e44-87296a243ffe}"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h1e7aaa5788c480c922636922fec8914" ma:index="61" nillable="true" ma:taxonomy="true" ma:internalName="h1e7aaa5788c480c922636922fec8914" ma:taxonomyFieldName="messageframeworktype" ma:displayName="SMSG Local Taxonomy" ma:readOnly="false" ma:default="" ma:fieldId="{11e7aaa5-788c-480c-9226-36922fec8914}" ma:taxonomyMulti="true" ma:sspId="e385fb40-52d4-4fae-9c5b-3e8ff8a5878e" ma:termSetId="3e722879-8567-4839-b7c6-80b3907c7bba" ma:anchorId="00000000-0000-0000-0000-000000000000" ma:open="true" ma:isKeyword="false">
      <xsd:complexType>
        <xsd:sequence>
          <xsd:element ref="pc:Terms" minOccurs="0" maxOccurs="1"/>
        </xsd:sequence>
      </xsd:complexType>
    </xsd:element>
    <xsd:element name="ItemTypeTaxHTField0" ma:index="62" nillable="true" ma:taxonomy="true" ma:internalName="ItemTypeTaxHTField0" ma:taxonomyFieldName="ItemType" ma:displayName="Item Type" ma:default="" ma:fieldId="{d147f11f-8a15-4fb8-8d37-5fb29263610d}"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IndustriesTaxHTField0" ma:index="63" nillable="true" ma:taxonomy="true" ma:internalName="IndustriesTaxHTField0" ma:taxonomyFieldName="Industries" ma:displayName="Industries" ma:readOnly="false" ma:default="" ma:fieldId="{28af9966-4172-49a2-8fcb-8642a15f1fc5}"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SegmentsTaxHTField0" ma:index="65" nillable="true" ma:taxonomy="true" ma:internalName="SegmentsTaxHTField0" ma:taxonomyFieldName="Segments" ma:displayName="Customer Segments" ma:readOnly="false" ma:default="" ma:fieldId="{5810de59-adc2-4212-9275-76550f6ccd4e}"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ApplyWorkflowRules" ma:index="66" nillable="true" ma:displayName="ApplyWorkflowRules" ma:default="Yes" ma:description="This columns is used to help to apply the workflow rules on Document Sets / Documents. by Default the Value is Yes" ma:format="Dropdown" ma:hidden="true" ma:internalName="ApplyWorkflowRules" ma:readOnly="false">
      <xsd:simpleType>
        <xsd:restriction base="dms:Choice">
          <xsd:enumeration value="Yes"/>
          <xsd:enumeration value="No"/>
        </xsd:restriction>
      </xsd:simpleType>
    </xsd:element>
    <xsd:element name="EnterpriseDomainTagsTaxHTField0" ma:index="67" nillable="true" ma:taxonomy="true" ma:internalName="EnterpriseDomainTagsTaxHTField0" ma:taxonomyFieldName="EnterpriseDomainTags" ma:displayName="EnterpriseDomainTags" ma:default="" ma:fieldId="{b0426b94-b978-4d64-9f6d-77397f8ecefd}"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AudiencesTaxHTField0" ma:index="69" nillable="true" ma:taxonomy="true" ma:internalName="AudiencesTaxHTField0" ma:taxonomyFieldName="Audiences" ma:displayName="Customer Audiences" ma:readOnly="false" ma:default="" ma:fieldId="{e142f759-3ac7-4b2f-96cb-1e9174b500b8}"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fe32998799ba48dcafc127a14edc00fb" ma:index="70" nillable="true" ma:taxonomy="true" ma:internalName="fe32998799ba48dcafc127a14edc00fb" ma:taxonomyFieldName="TechnicalLevel" ma:displayName="Technical Level" ma:default="" ma:fieldId="{fe329987-99ba-48dc-afc1-27a14edc00fb}" ma:sspId="e385fb40-52d4-4fae-9c5b-3e8ff8a5878e" ma:termSetId="7123edbd-7265-47b9-9049-04e46d245d8e" ma:anchorId="3c636e1e-6390-429f-a144-68438d32bffe"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33" nillable="true" ma:taxonomy="true" ma:internalName="TaxKeywordTaxHTField" ma:taxonomyFieldName="TaxKeyword" ma:displayName="Enterprise Keywords" ma:readOnly="tru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_dlc_DocId" ma:index="35" nillable="true" ma:displayName="Document ID Value" ma:description="The value of the document ID assigned to this item." ma:indexed="true" ma:internalName="_dlc_DocId" ma:readOnly="true">
      <xsd:simpleType>
        <xsd:restriction base="dms:Text"/>
      </xsd:simpleType>
    </xsd:element>
    <xsd:element name="_dlc_DocIdUrl" ma:index="3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9" nillable="true" ma:displayName="Persist ID" ma:description="Keep ID on add." ma:hidden="true" ma:internalName="_dlc_DocIdPersistId" ma:readOnly="true">
      <xsd:simpleType>
        <xsd:restriction base="dms:Boolean"/>
      </xsd:simpleType>
    </xsd:element>
    <xsd:element name="TaxCatchAll" ma:index="44" nillable="true" ma:displayName="Taxonomy Catch All Column" ma:hidden="true" ma:list="{cca7b197-9018-4002-9750-a2693d6b6f1f}" ma:internalName="TaxCatchAll" ma:showField="CatchAllData"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TaxCatchAllLabel" ma:index="47" nillable="true" ma:displayName="Taxonomy Catch All Column1" ma:hidden="true" ma:list="{cca7b197-9018-4002-9750-a2693d6b6f1f}" ma:internalName="TaxCatchAllLabel" ma:readOnly="true" ma:showField="CatchAllDataLabel" ma:web="4e240d41-6d38-4eac-9584-b3f543b500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813d5f-7206-4d46-95a5-a58185f478af" elementFormDefault="qualified">
    <xsd:import namespace="http://schemas.microsoft.com/office/2006/documentManagement/types"/>
    <xsd:import namespace="http://schemas.microsoft.com/office/infopath/2007/PartnerControls"/>
    <xsd:element name="DocumentSetKcId" ma:index="24" nillable="true" ma:displayName="DocumentSetKcId" ma:indexed="true" ma:internalName="DocumentSetKc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Date xmlns="4e240d41-6d38-4eac-9584-b3f543b50010" xsi:nil="true"/>
    <IndustriesTaxHTField0 xmlns="4e240d41-6d38-4eac-9584-b3f543b50010">
      <Terms xmlns="http://schemas.microsoft.com/office/infopath/2007/PartnerControls"/>
    </IndustriesTaxHTField0>
    <DocumentSetKcId xmlns="7b813d5f-7206-4d46-95a5-a58185f478af">170933</DocumentSetKcId>
    <DocumentDescription xmlns="4e240d41-6d38-4eac-9584-b3f543b50010">Customer-facing presentation highlighting Microsoft's perspective on productivity in the workplace. This version of the presentation does not include the embedded Future Vision video.</DocumentDescription>
    <ActivitiesAndProgramsTaxHTField0 xmlns="4e240d41-6d38-4eac-9584-b3f543b50010">
      <Terms xmlns="http://schemas.microsoft.com/office/infopath/2007/PartnerControls">
        <TermInfo xmlns="http://schemas.microsoft.com/office/infopath/2007/PartnerControls">
          <TermName xmlns="http://schemas.microsoft.com/office/infopath/2007/PartnerControls">Your Complete Office in the Cloud Campaign</TermName>
          <TermId xmlns="http://schemas.microsoft.com/office/infopath/2007/PartnerControls">0583c547-31cb-40ee-94fe-cc9f13ef08cf</TermId>
        </TermInfo>
        <TermInfo xmlns="http://schemas.microsoft.com/office/infopath/2007/PartnerControls">
          <TermName xmlns="http://schemas.microsoft.com/office/infopath/2007/PartnerControls">enterprise campaign in a box</TermName>
          <TermId xmlns="http://schemas.microsoft.com/office/infopath/2007/PartnerControls">39675275-15e7-44be-8b31-69c9953e6a39</TermId>
        </TermInfo>
        <TermInfo xmlns="http://schemas.microsoft.com/office/infopath/2007/PartnerControls">
          <TermName xmlns="http://schemas.microsoft.com/office/infopath/2007/PartnerControls">Mobility Campaign</TermName>
          <TermId xmlns="http://schemas.microsoft.com/office/infopath/2007/PartnerControls">5601b681-d484-4a93-8de3-3e7443efa3ff</TermId>
        </TermInfo>
        <TermInfo xmlns="http://schemas.microsoft.com/office/infopath/2007/PartnerControls">
          <TermName xmlns="http://schemas.microsoft.com/office/infopath/2007/PartnerControls">Windows Accelerate</TermName>
          <TermId xmlns="http://schemas.microsoft.com/office/infopath/2007/PartnerControls">0486b861-2595-41ea-85f4-1b4235a53c8a</TermId>
        </TermInfo>
        <TermInfo xmlns="http://schemas.microsoft.com/office/infopath/2007/PartnerControls">
          <TermName xmlns="http://schemas.microsoft.com/office/infopath/2007/PartnerControls">marketing campaigns</TermName>
          <TermId xmlns="http://schemas.microsoft.com/office/infopath/2007/PartnerControls">992b4a2d-07b9-436e-816a-9f54446f2602</TermId>
        </TermInfo>
        <TermInfo xmlns="http://schemas.microsoft.com/office/infopath/2007/PartnerControls">
          <TermName xmlns="http://schemas.microsoft.com/office/infopath/2007/PartnerControls">Office OnRamp</TermName>
          <TermId xmlns="http://schemas.microsoft.com/office/infopath/2007/PartnerControls">5fd15847-9bf3-4d96-9438-bdd65eab136b</TermId>
        </TermInfo>
        <TermInfo xmlns="http://schemas.microsoft.com/office/infopath/2007/PartnerControls">
          <TermName xmlns="http://schemas.microsoft.com/office/infopath/2007/PartnerControls">Select ＆ Qualify Lead</TermName>
          <TermId xmlns="http://schemas.microsoft.com/office/infopath/2007/PartnerControls">10d34399-18c9-4a5a-915c-6cdbd3f0d736</TermId>
        </TermInfo>
        <TermInfo xmlns="http://schemas.microsoft.com/office/infopath/2007/PartnerControls">
          <TermName xmlns="http://schemas.microsoft.com/office/infopath/2007/PartnerControls">Productivity Campaign</TermName>
          <TermId xmlns="http://schemas.microsoft.com/office/infopath/2007/PartnerControls">683624db-f42a-4d97-8d09-edcb959faea2</TermId>
        </TermInfo>
      </Terms>
    </ActivitiesAndProgramsTaxHTField0>
    <ApplyWorkflowRules xmlns="4e240d41-6d38-4eac-9584-b3f543b50010">Yes</ApplyWorkflowRules>
    <PublishingPageContent xmlns="http://schemas.microsoft.com/sharepoint/v3" xsi:nil="true"/>
    <IconOverlay xmlns="http://schemas.microsoft.com/sharepoint/v4" xsi:nil="true"/>
    <LanguagesTaxHTField0 xmlns="4e240d41-6d38-4eac-9584-b3f543b50010">
      <Terms xmlns="http://schemas.microsoft.com/office/infopath/2007/PartnerControls"/>
    </LanguagesTaxHTField0>
    <h1e7aaa5788c480c922636922fec8914 xmlns="4e240d41-6d38-4eac-9584-b3f543b50010">
      <Terms xmlns="http://schemas.microsoft.com/office/infopath/2007/PartnerControls"/>
    </h1e7aaa5788c480c922636922fec8914>
    <ConfidentialityTaxHTField0 xmlns="4e240d41-6d38-4eac-9584-b3f543b50010">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AudiencesTaxHTField0 xmlns="4e240d41-6d38-4eac-9584-b3f543b50010">
      <Terms xmlns="http://schemas.microsoft.com/office/infopath/2007/PartnerControls">
        <TermInfo xmlns="http://schemas.microsoft.com/office/infopath/2007/PartnerControls">
          <TermName xmlns="http://schemas.microsoft.com/office/infopath/2007/PartnerControls">enterprise</TermName>
          <TermId xmlns="http://schemas.microsoft.com/office/infopath/2007/PartnerControls">7be59b63-9a97-4305-8844-189a14408896</TermId>
        </TermInfo>
      </Terms>
    </AudiencesTaxHTField0>
    <EnterpriseDomainTagsTaxHTField0 xmlns="4e240d41-6d38-4eac-9584-b3f543b50010">
      <Terms xmlns="http://schemas.microsoft.com/office/infopath/2007/PartnerControls">
        <TermInfo xmlns="http://schemas.microsoft.com/office/infopath/2007/PartnerControls">
          <TermName xmlns="http://schemas.microsoft.com/office/infopath/2007/PartnerControls">Enterprise and Partner Group</TermName>
          <TermId xmlns="http://schemas.microsoft.com/office/infopath/2007/PartnerControls">b6e10940-8c6c-40cf-9dc4-c224c7da837a</TermId>
        </TermInfo>
        <TermInfo xmlns="http://schemas.microsoft.com/office/infopath/2007/PartnerControls">
          <TermName xmlns="http://schemas.microsoft.com/office/infopath/2007/PartnerControls">enterprise campaign in a box</TermName>
          <TermId xmlns="http://schemas.microsoft.com/office/infopath/2007/PartnerControls">39675275-15e7-44be-8b31-69c9953e6a39</TermId>
        </TermInfo>
        <TermInfo xmlns="http://schemas.microsoft.com/office/infopath/2007/PartnerControls">
          <TermName xmlns="http://schemas.microsoft.com/office/infopath/2007/PartnerControls">Productivity Campaign</TermName>
          <TermId xmlns="http://schemas.microsoft.com/office/infopath/2007/PartnerControls">683624db-f42a-4d97-8d09-edcb959faea2</TermId>
        </TermInfo>
      </Terms>
    </EnterpriseDomainTagsTaxHTField0>
    <Thumbnail1 xmlns="4e240d41-6d38-4eac-9584-b3f543b50010">
      <Url>http://infopedia/kc02/media/Thumbnails/Microsoft Office Division/KC00-15-170933/Modern Workplace Feb.jpg</Url>
      <Description>/kc02/media/Thumbnails/Microsoft Office Division/KC00-15-170933/Modern Workplace Feb.jpg</Description>
    </Thumbnail1>
    <Expire_x0020_Review xmlns="4e240d41-6d38-4eac-9584-b3f543b50010">2016-04-05T00:00:00+00:00</Expire_x0020_Review>
    <TopicsTaxHTField0 xmlns="4e240d41-6d38-4eac-9584-b3f543b50010">
      <Terms xmlns="http://schemas.microsoft.com/office/infopath/2007/PartnerControls">
        <TermInfo xmlns="http://schemas.microsoft.com/office/infopath/2007/PartnerControls">
          <TermName xmlns="http://schemas.microsoft.com/office/infopath/2007/PartnerControls">inside sales</TermName>
          <TermId xmlns="http://schemas.microsoft.com/office/infopath/2007/PartnerControls">7c476b68-6f84-4a80-9930-2286afc962a8</TermId>
        </TermInfo>
        <TermInfo xmlns="http://schemas.microsoft.com/office/infopath/2007/PartnerControls">
          <TermName xmlns="http://schemas.microsoft.com/office/infopath/2007/PartnerControls">hub subset</TermName>
          <TermId xmlns="http://schemas.microsoft.com/office/infopath/2007/PartnerControls">c6bfd112-b986-4a0a-aa8d-90e767bfdfa6</TermId>
        </TermInfo>
      </Terms>
    </TopicsTaxHTField0>
    <PublishingExpirationDate xmlns="http://schemas.microsoft.com/sharepoint/v3" xsi:nil="true"/>
    <Owner xmlns="4e240d41-6d38-4eac-9584-b3f543b50010">
      <UserInfo>
        <DisplayName>Alexander Bradley</DisplayName>
        <AccountId>4399</AccountId>
        <AccountType/>
      </UserInfo>
    </Owner>
    <RegionTaxHTField0 xmlns="4e240d41-6d38-4eac-9584-b3f543b50010">
      <Terms xmlns="http://schemas.microsoft.com/office/infopath/2007/PartnerControls"/>
    </RegionTaxHTField0>
    <RoutingRuleDescription xmlns="http://schemas.microsoft.com/sharepoint/v3" xsi:nil="true"/>
    <ProductsTaxHTField0 xmlns="4e240d41-6d38-4eac-9584-b3f543b50010">
      <Terms xmlns="http://schemas.microsoft.com/office/infopath/2007/PartnerControls">
        <TermInfo xmlns="http://schemas.microsoft.com/office/infopath/2007/PartnerControls">
          <TermName xmlns="http://schemas.microsoft.com/office/infopath/2007/PartnerControls">Microsoft Office</TermName>
          <TermId xmlns="http://schemas.microsoft.com/office/infopath/2007/PartnerControls">3a4e9862-cdce-4bdc-8664-91038e3eb1e9</TermId>
        </TermInfo>
        <TermInfo xmlns="http://schemas.microsoft.com/office/infopath/2007/PartnerControls">
          <TermName xmlns="http://schemas.microsoft.com/office/infopath/2007/PartnerControls">Microsoft Office 365</TermName>
          <TermId xmlns="http://schemas.microsoft.com/office/infopath/2007/PartnerControls">79b3b58e-e806-4c92-b1ab-8c086f06098a</TermId>
        </TermInfo>
        <TermInfo xmlns="http://schemas.microsoft.com/office/infopath/2007/PartnerControls">
          <TermName xmlns="http://schemas.microsoft.com/office/infopath/2007/PartnerControls">Microsoft Office future versions</TermName>
          <TermId xmlns="http://schemas.microsoft.com/office/infopath/2007/PartnerControls">b77148c7-a73d-44bc-a163-bb7920270559</TermId>
        </TermInfo>
        <TermInfo xmlns="http://schemas.microsoft.com/office/infopath/2007/PartnerControls">
          <TermName xmlns="http://schemas.microsoft.com/office/infopath/2007/PartnerControls">Microsoft Office 365 ProPlus</TermName>
          <TermId xmlns="http://schemas.microsoft.com/office/infopath/2007/PartnerControls">35342704-bc00-46f9-a2cd-9772cfc782b9</TermId>
        </TermInfo>
        <TermInfo xmlns="http://schemas.microsoft.com/office/infopath/2007/PartnerControls">
          <TermName xmlns="http://schemas.microsoft.com/office/infopath/2007/PartnerControls">Microsoft Office Professional 2013</TermName>
          <TermId xmlns="http://schemas.microsoft.com/office/infopath/2007/PartnerControls">e5576efd-b518-4c4c-bade-24136f253374</TermId>
        </TermInfo>
        <TermInfo xmlns="http://schemas.microsoft.com/office/infopath/2007/PartnerControls">
          <TermName xmlns="http://schemas.microsoft.com/office/infopath/2007/PartnerControls">Microsoft Access 2013 (edition)</TermName>
          <TermId xmlns="http://schemas.microsoft.com/office/infopath/2007/PartnerControls">c46d1fce-2a81-4820-9c88-c72317d3749f</TermId>
        </TermInfo>
        <TermInfo xmlns="http://schemas.microsoft.com/office/infopath/2007/PartnerControls">
          <TermName xmlns="http://schemas.microsoft.com/office/infopath/2007/PartnerControls">Microsoft OneNote 2013 (version)</TermName>
          <TermId xmlns="http://schemas.microsoft.com/office/infopath/2007/PartnerControls">0dc8bd93-c24f-11e1-9b21-0800200c9a66</TermId>
        </TermInfo>
        <TermInfo xmlns="http://schemas.microsoft.com/office/infopath/2007/PartnerControls">
          <TermName xmlns="http://schemas.microsoft.com/office/infopath/2007/PartnerControls">Microsoft Outlook 2013 (version)</TermName>
          <TermId xmlns="http://schemas.microsoft.com/office/infopath/2007/PartnerControls">0dc8bd99-c24f-11e1-9b21-0800200c9a66</TermId>
        </TermInfo>
        <TermInfo xmlns="http://schemas.microsoft.com/office/infopath/2007/PartnerControls">
          <TermName xmlns="http://schemas.microsoft.com/office/infopath/2007/PartnerControls">Microsoft PowerPoint 2013 (version)</TermName>
          <TermId xmlns="http://schemas.microsoft.com/office/infopath/2007/PartnerControls">0dc8e4a4-c24f-11e1-9b21-0800200c9a66</TermId>
        </TermInfo>
        <TermInfo xmlns="http://schemas.microsoft.com/office/infopath/2007/PartnerControls">
          <TermName xmlns="http://schemas.microsoft.com/office/infopath/2007/PartnerControls">Microsoft Visio</TermName>
          <TermId xmlns="http://schemas.microsoft.com/office/infopath/2007/PartnerControls">7cc237b5-12b7-4daa-a411-938c998df214</TermId>
        </TermInfo>
        <TermInfo xmlns="http://schemas.microsoft.com/office/infopath/2007/PartnerControls">
          <TermName xmlns="http://schemas.microsoft.com/office/infopath/2007/PartnerControls">Microsoft Project</TermName>
          <TermId xmlns="http://schemas.microsoft.com/office/infopath/2007/PartnerControls">a1d023a3-f612-4da2-acb8-fda8f850d645</TermId>
        </TermInfo>
        <TermInfo xmlns="http://schemas.microsoft.com/office/infopath/2007/PartnerControls">
          <TermName xmlns="http://schemas.microsoft.com/office/infopath/2007/PartnerControls">Microsoft Office Online</TermName>
          <TermId xmlns="http://schemas.microsoft.com/office/infopath/2007/PartnerControls">49bcc9fb-f14a-46ab-9d97-335e6689b02d</TermId>
        </TermInfo>
        <TermInfo xmlns="http://schemas.microsoft.com/office/infopath/2007/PartnerControls">
          <TermName xmlns="http://schemas.microsoft.com/office/infopath/2007/PartnerControls">Microsoft Office for Mac</TermName>
          <TermId xmlns="http://schemas.microsoft.com/office/infopath/2007/PartnerControls">38aebde7-e925-4e8e-9492-dd01229587d8</TermId>
        </TermInfo>
        <TermInfo xmlns="http://schemas.microsoft.com/office/infopath/2007/PartnerControls">
          <TermName xmlns="http://schemas.microsoft.com/office/infopath/2007/PartnerControls">Microsoft Office Mobile (version)</TermName>
          <TermId xmlns="http://schemas.microsoft.com/office/infopath/2007/PartnerControls">144d825c-e388-4f5c-bb3d-0059af13f5c0</TermId>
        </TermInfo>
        <TermInfo xmlns="http://schemas.microsoft.com/office/infopath/2007/PartnerControls">
          <TermName xmlns="http://schemas.microsoft.com/office/infopath/2007/PartnerControls">Microsoft Office 365 for enterprises</TermName>
          <TermId xmlns="http://schemas.microsoft.com/office/infopath/2007/PartnerControls">9b77ff25-80e0-4887-a779-b7e2bb7060a3</TermId>
        </TermInfo>
        <TermInfo xmlns="http://schemas.microsoft.com/office/infopath/2007/PartnerControls">
          <TermName xmlns="http://schemas.microsoft.com/office/infopath/2007/PartnerControls">Microsoft Exchange</TermName>
          <TermId xmlns="http://schemas.microsoft.com/office/infopath/2007/PartnerControls">899cabaf-a55e-402b-aa90-5114bd4c014e</TermId>
        </TermInfo>
        <TermInfo xmlns="http://schemas.microsoft.com/office/infopath/2007/PartnerControls">
          <TermName xmlns="http://schemas.microsoft.com/office/infopath/2007/PartnerControls">Microsoft Exchange Online</TermName>
          <TermId xmlns="http://schemas.microsoft.com/office/infopath/2007/PartnerControls">200ad7fd-483c-4805-8a86-eee0b4e311cd</TermId>
        </TermInfo>
        <TermInfo xmlns="http://schemas.microsoft.com/office/infopath/2007/PartnerControls">
          <TermName xmlns="http://schemas.microsoft.com/office/infopath/2007/PartnerControls">Microsoft SharePoint</TermName>
          <TermId xmlns="http://schemas.microsoft.com/office/infopath/2007/PartnerControls">58fdf744-ba0b-4be8-990e-0d9024c872fd</TermId>
        </TermInfo>
        <TermInfo xmlns="http://schemas.microsoft.com/office/infopath/2007/PartnerControls">
          <TermName xmlns="http://schemas.microsoft.com/office/infopath/2007/PartnerControls">Microsoft SharePoint Online</TermName>
          <TermId xmlns="http://schemas.microsoft.com/office/infopath/2007/PartnerControls">bb04a1fc-7f4f-44c6-9ca6-039801097ecb</TermId>
        </TermInfo>
        <TermInfo xmlns="http://schemas.microsoft.com/office/infopath/2007/PartnerControls">
          <TermName xmlns="http://schemas.microsoft.com/office/infopath/2007/PartnerControls">Microsoft Lync</TermName>
          <TermId xmlns="http://schemas.microsoft.com/office/infopath/2007/PartnerControls">953c428d-9c2d-4d06-89c2-2ce8ece9f2a5</TermId>
        </TermInfo>
        <TermInfo xmlns="http://schemas.microsoft.com/office/infopath/2007/PartnerControls">
          <TermName xmlns="http://schemas.microsoft.com/office/infopath/2007/PartnerControls">Microsoft Lync Online</TermName>
          <TermId xmlns="http://schemas.microsoft.com/office/infopath/2007/PartnerControls">8f3d0941-b99a-4c2b-bc80-a91fa5ef07a9</TermId>
        </TermInfo>
        <TermInfo xmlns="http://schemas.microsoft.com/office/infopath/2007/PartnerControls">
          <TermName xmlns="http://schemas.microsoft.com/office/infopath/2007/PartnerControls">Office 365 Education</TermName>
          <TermId xmlns="http://schemas.microsoft.com/office/infopath/2007/PartnerControls">a48649b9-a55c-4d5e-ab6d-73f72eb3f44d</TermId>
        </TermInfo>
      </Terms>
    </ProductsTaxHTField0>
    <SegmentsTaxHTField0 xmlns="4e240d41-6d38-4eac-9584-b3f543b50010">
      <Terms xmlns="http://schemas.microsoft.com/office/infopath/2007/PartnerControls"/>
    </SegmentsTaxHTField0>
    <fe32998799ba48dcafc127a14edc00fb xmlns="4e240d41-6d38-4eac-9584-b3f543b50010">
      <Terms xmlns="http://schemas.microsoft.com/office/infopath/2007/PartnerControls"/>
    </fe32998799ba48dcafc127a14edc00fb>
    <BusinessArchitectureTaxHTField0 xmlns="4e240d41-6d38-4eac-9584-b3f543b50010">
      <Terms xmlns="http://schemas.microsoft.com/office/infopath/2007/PartnerControls"/>
    </BusinessArchitectureTaxHTField0>
    <GroupsTaxHTField0 xmlns="4e240d41-6d38-4eac-9584-b3f543b50010">
      <Terms xmlns="http://schemas.microsoft.com/office/infopath/2007/PartnerControls">
        <TermInfo xmlns="http://schemas.microsoft.com/office/infopath/2007/PartnerControls">
          <TermName xmlns="http://schemas.microsoft.com/office/infopath/2007/PartnerControls">Office Marketing Group</TermName>
          <TermId xmlns="http://schemas.microsoft.com/office/infopath/2007/PartnerControls">a07bee86-ad38-44ef-877b-5c34e894c7ed</TermId>
        </TermInfo>
        <TermInfo xmlns="http://schemas.microsoft.com/office/infopath/2007/PartnerControls">
          <TermName xmlns="http://schemas.microsoft.com/office/infopath/2007/PartnerControls">Office Technical Product Marketing</TermName>
          <TermId xmlns="http://schemas.microsoft.com/office/infopath/2007/PartnerControls">16ddb889-3b91-489d-80f8-c96b7caf7099</TermId>
        </TermInfo>
        <TermInfo xmlns="http://schemas.microsoft.com/office/infopath/2007/PartnerControls">
          <TermName xmlns="http://schemas.microsoft.com/office/infopath/2007/PartnerControls">SMSG Readiness</TermName>
          <TermId xmlns="http://schemas.microsoft.com/office/infopath/2007/PartnerControls">c6595b84-b463-470a-bb46-2a47364645be</TermId>
        </TermInfo>
        <TermInfo xmlns="http://schemas.microsoft.com/office/infopath/2007/PartnerControls">
          <TermName xmlns="http://schemas.microsoft.com/office/infopath/2007/PartnerControls">Enterprise and Partner Group</TermName>
          <TermId xmlns="http://schemas.microsoft.com/office/infopath/2007/PartnerControls">b6e10940-8c6c-40cf-9dc4-c224c7da837a</TermId>
        </TermInfo>
        <TermInfo xmlns="http://schemas.microsoft.com/office/infopath/2007/PartnerControls">
          <TermName xmlns="http://schemas.microsoft.com/office/infopath/2007/PartnerControls">SharePoint Marketing Group</TermName>
          <TermId xmlns="http://schemas.microsoft.com/office/infopath/2007/PartnerControls">38fce096-29c2-492a-80df-81d2fa31b3d6</TermId>
        </TermInfo>
      </Terms>
    </GroupsTaxHTField0>
    <ItemTypeTaxHTField0 xmlns="4e240d41-6d38-4eac-9584-b3f543b50010">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317da5a4-398e-4c38-b265-afd519770055</TermId>
        </TermInfo>
        <TermInfo xmlns="http://schemas.microsoft.com/office/infopath/2007/PartnerControls">
          <TermName xmlns="http://schemas.microsoft.com/office/infopath/2007/PartnerControls">Enterprise Campaign-in-a-Box</TermName>
          <TermId xmlns="http://schemas.microsoft.com/office/infopath/2007/PartnerControls">5be44a56-7d97-49d9-a0b1-5644a599714f</TermId>
        </TermInfo>
        <TermInfo xmlns="http://schemas.microsoft.com/office/infopath/2007/PartnerControls">
          <TermName xmlns="http://schemas.microsoft.com/office/infopath/2007/PartnerControls">core content</TermName>
          <TermId xmlns="http://schemas.microsoft.com/office/infopath/2007/PartnerControls">97da5641-e364-4415-923f-331e90ae0f00</TermId>
        </TermInfo>
      </Terms>
    </ItemTypeTaxHTField0>
    <TagTemplate xmlns="4e240d41-6d38-4eac-9584-b3f543b50010" xsi:nil="true"/>
    <TaxCatchAll xmlns="230e9df3-be65-4c73-a93b-d1236ebd677e">
      <Value>17863</Value>
      <Value>17936</Value>
      <Value>12938</Value>
      <Value>16039</Value>
      <Value>10899</Value>
      <Value>14856</Value>
      <Value>10254</Value>
      <Value>10248</Value>
      <Value>14528</Value>
      <Value>10568</Value>
      <Value>20615</Value>
      <Value>80</Value>
      <Value>17197</Value>
      <Value>19014</Value>
      <Value>18906</Value>
      <Value>20616</Value>
      <Value>19010</Value>
      <Value>20105</Value>
      <Value>11088</Value>
      <Value>10747</Value>
      <Value>13357</Value>
      <Value>13755</Value>
      <Value>20493</Value>
      <Value>16532</Value>
      <Value>18564</Value>
      <Value>19419</Value>
      <Value>16850</Value>
      <Value>19268</Value>
      <Value>16098</Value>
      <Value>14599</Value>
      <Value>19520</Value>
      <Value>17058</Value>
      <Value>10209</Value>
      <Value>11813</Value>
      <Value>20050</Value>
      <Value>10408</Value>
      <Value>19297</Value>
      <Value>14909</Value>
      <Value>20576</Value>
      <Value>12441</Value>
      <Value>11368</Value>
      <Value>10617</Value>
      <Value>19266</Value>
      <Value>12636</Value>
      <Value>19589</Value>
      <Value>19267</Value>
      <Value>19298</Value>
      <Value>14526</Value>
      <Value>19050</Value>
      <Value>19263</Value>
    </TaxCatchAll>
    <_dlc_DocId xmlns="230e9df3-be65-4c73-a93b-d1236ebd677e">KC00-15-212377</_dlc_DocId>
    <AverageRating xmlns="http://schemas.microsoft.com/sharepoint/v3" xsi:nil="true"/>
    <TaxKeywordTaxHTField xmlns="230e9df3-be65-4c73-a93b-d1236ebd677e">
      <Terms xmlns="http://schemas.microsoft.com/office/infopath/2007/PartnerControls"/>
    </TaxKeywordTaxHTField>
    <CompetitorsTaxHTField0 xmlns="4e240d41-6d38-4eac-9584-b3f543b50010">
      <Terms xmlns="http://schemas.microsoft.com/office/infopath/2007/PartnerControls"/>
    </CompetitorsTaxHTField0>
    <SMSGDomainTaxHTField0 xmlns="4e240d41-6d38-4eac-9584-b3f543b50010">
      <Terms xmlns="http://schemas.microsoft.com/office/infopath/2007/PartnerControls">
        <TermInfo xmlns="http://schemas.microsoft.com/office/infopath/2007/PartnerControls">
          <TermName xmlns="http://schemas.microsoft.com/office/infopath/2007/PartnerControls">Microsoft Office Division</TermName>
          <TermId xmlns="http://schemas.microsoft.com/office/infopath/2007/PartnerControls">998d7cd0-7f52-4d06-a505-529ce4856340</TermId>
        </TermInfo>
        <TermInfo xmlns="http://schemas.microsoft.com/office/infopath/2007/PartnerControls">
          <TermName xmlns="http://schemas.microsoft.com/office/infopath/2007/PartnerControls">Office 365 Domain</TermName>
          <TermId xmlns="http://schemas.microsoft.com/office/infopath/2007/PartnerControls">bcf4282b-a4aa-4d07-aae2-48a9bafb3146</TermId>
        </TermInfo>
        <TermInfo xmlns="http://schemas.microsoft.com/office/infopath/2007/PartnerControls">
          <TermName xmlns="http://schemas.microsoft.com/office/infopath/2007/PartnerControls">Enterprise and Partner Group</TermName>
          <TermId xmlns="http://schemas.microsoft.com/office/infopath/2007/PartnerControls">b6e10940-8c6c-40cf-9dc4-c224c7da837a</TermId>
        </TermInfo>
        <TermInfo xmlns="http://schemas.microsoft.com/office/infopath/2007/PartnerControls">
          <TermName xmlns="http://schemas.microsoft.com/office/infopath/2007/PartnerControls">Sales, Marketing, Services Group</TermName>
          <TermId xmlns="http://schemas.microsoft.com/office/infopath/2007/PartnerControls">ecda8836-afa0-40aa-878e-630e18c8fc5c</TermId>
        </TermInfo>
        <TermInfo xmlns="http://schemas.microsoft.com/office/infopath/2007/PartnerControls">
          <TermName xmlns="http://schemas.microsoft.com/office/infopath/2007/PartnerControls">Telesales Domain</TermName>
          <TermId xmlns="http://schemas.microsoft.com/office/infopath/2007/PartnerControls">04a5111f-c67b-4a6e-bf36-05714763ab37</TermId>
        </TermInfo>
      </Terms>
    </SMSGDomainTaxHTField0>
    <_dlc_DocIdUrl xmlns="230e9df3-be65-4c73-a93b-d1236ebd677e">
      <Url>http://infopedia/docstore/_layouts/DocIdRedir.aspx?ID=KC00-15-212377</Url>
      <Description>KC00-15-212377</Description>
    </_dlc_DocIdUrl>
    <RolesTaxHTField0 xmlns="4e240d41-6d38-4eac-9584-b3f543b50010">
      <Terms xmlns="http://schemas.microsoft.com/office/infopath/2007/PartnerControls">
        <TermInfo xmlns="http://schemas.microsoft.com/office/infopath/2007/PartnerControls">
          <TermName xmlns="http://schemas.microsoft.com/office/infopath/2007/PartnerControls">Solution Sales</TermName>
          <TermId xmlns="http://schemas.microsoft.com/office/infopath/2007/PartnerControls">170353c6-5135-48bf-b60a-c3b55ac67d1c</TermId>
        </TermInfo>
        <TermInfo xmlns="http://schemas.microsoft.com/office/infopath/2007/PartnerControls">
          <TermName xmlns="http://schemas.microsoft.com/office/infopath/2007/PartnerControls">Account Manager</TermName>
          <TermId xmlns="http://schemas.microsoft.com/office/infopath/2007/PartnerControls">a32867fe-4a32-e111-927a-acdc9d396bdb</TermId>
        </TermInfo>
        <TermInfo xmlns="http://schemas.microsoft.com/office/infopath/2007/PartnerControls">
          <TermName xmlns="http://schemas.microsoft.com/office/infopath/2007/PartnerControls">Technical Sales</TermName>
          <TermId xmlns="http://schemas.microsoft.com/office/infopath/2007/PartnerControls">831f7989-43a4-4e48-852a-a5355978f47f</TermId>
        </TermInfo>
      </Terms>
    </RolesTaxHTField0>
    <CoOwner xmlns="4e240d41-6d38-4eac-9584-b3f543b50010">
      <UserInfo>
        <DisplayName>REDMOND\v-masore</DisplayName>
        <AccountId>105661</AccountId>
        <AccountType/>
      </UserInfo>
      <UserInfo>
        <DisplayName>NORTHAMERICA\v-alhay</DisplayName>
        <AccountId>83036</AccountId>
        <AccountType/>
      </UserInfo>
      <UserInfo>
        <DisplayName>REDMOND\Kadyd</DisplayName>
        <AccountId>69017</AccountId>
        <AccountType/>
      </UserInfo>
      <UserInfo>
        <DisplayName>REDMOND\stelling</DisplayName>
        <AccountId>4688</AccountId>
        <AccountType/>
      </UserInfo>
      <UserInfo>
        <DisplayName>REDMOND\v-dsch</DisplayName>
        <AccountId>367</AccountId>
        <AccountType/>
      </UserInfo>
      <UserInfo>
        <DisplayName>REDMOND\v-brisch</DisplayName>
        <AccountId>39</AccountId>
        <AccountType/>
      </UserInfo>
      <UserInfo>
        <DisplayName>REDMOND\v-pricee</DisplayName>
        <AccountId>73191</AccountId>
        <AccountType/>
      </UserInfo>
      <UserInfo>
        <DisplayName>REDMOND\v-dmist</DisplayName>
        <AccountId>51716</AccountId>
        <AccountType/>
      </UserInfo>
      <UserInfo>
        <DisplayName>REDMOND\v-sipara</DisplayName>
        <AccountId>16023</AccountId>
        <AccountType/>
      </UserInfo>
      <UserInfo>
        <DisplayName>REDMOND\danielsw</DisplayName>
        <AccountId>6679</AccountId>
        <AccountType/>
      </UserInfo>
      <UserInfo>
        <DisplayName>REDMOND\v-anmarv</DisplayName>
        <AccountId>211331</AccountId>
        <AccountType/>
      </UserInfo>
      <UserInfo>
        <DisplayName>REDMOND\acaldera</DisplayName>
        <AccountId>597</AccountId>
        <AccountType/>
      </UserInfo>
      <UserInfo>
        <DisplayName>REDMOND\v-giffp</DisplayName>
        <AccountId>150220</AccountId>
        <AccountType/>
      </UserInfo>
      <UserInfo>
        <DisplayName>REDMOND\suzapu</DisplayName>
        <AccountId>101649</AccountId>
        <AccountType/>
      </UserInfo>
      <UserInfo>
        <DisplayName>REDMOND\v-docro</DisplayName>
        <AccountId>226410</AccountId>
        <AccountType/>
      </UserInfo>
      <UserInfo>
        <DisplayName>REDMOND\susankim</DisplayName>
        <AccountId>57128</AccountId>
        <AccountType/>
      </UserInfo>
      <UserInfo>
        <DisplayName>REDMOND\v-evpiro</DisplayName>
        <AccountId>232912</AccountId>
        <AccountType/>
      </UserInfo>
      <UserInfo>
        <DisplayName>REDMOND\chrisper</DisplayName>
        <AccountId>38059</AccountId>
        <AccountType/>
      </UserInfo>
      <UserInfo>
        <DisplayName>REDMOND\aodona</DisplayName>
        <AccountId>5164</AccountId>
        <AccountType/>
      </UserInfo>
    </CoOwner>
    <PartnersTaxHTField0 xmlns="4e240d41-6d38-4eac-9584-b3f543b50010">
      <Terms xmlns="http://schemas.microsoft.com/office/infopath/2007/PartnerControls"/>
    </PartnersTaxHTField0>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19290-DCA0-4A49-8239-45BFA0E9F2CA}">
  <ds:schemaRefs>
    <ds:schemaRef ds:uri="http://schemas.microsoft.com/sharepoint/events"/>
  </ds:schemaRefs>
</ds:datastoreItem>
</file>

<file path=customXml/itemProps2.xml><?xml version="1.0" encoding="utf-8"?>
<ds:datastoreItem xmlns:ds="http://schemas.openxmlformats.org/officeDocument/2006/customXml" ds:itemID="{3369646B-788C-46D6-9E5E-4A72CB878E04}">
  <ds:schemaRefs>
    <ds:schemaRef ds:uri="Microsoft.SharePoint.Taxonomy.ContentTypeSync"/>
  </ds:schemaRefs>
</ds:datastoreItem>
</file>

<file path=customXml/itemProps3.xml><?xml version="1.0" encoding="utf-8"?>
<ds:datastoreItem xmlns:ds="http://schemas.openxmlformats.org/officeDocument/2006/customXml" ds:itemID="{CB28185B-0A99-4DE0-9570-3F28DB1E7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40d41-6d38-4eac-9584-b3f543b50010"/>
    <ds:schemaRef ds:uri="230e9df3-be65-4c73-a93b-d1236ebd677e"/>
    <ds:schemaRef ds:uri="7b813d5f-7206-4d46-95a5-a58185f478a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6CE91B-84CD-4509-9BB4-E0CEE4A9DB3F}">
  <ds:schemaRef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schemas.microsoft.com/sharepoint/v4"/>
    <ds:schemaRef ds:uri="http://schemas.microsoft.com/sharepoint/v3"/>
    <ds:schemaRef ds:uri="http://www.w3.org/XML/1998/namespace"/>
    <ds:schemaRef ds:uri="7b813d5f-7206-4d46-95a5-a58185f478af"/>
    <ds:schemaRef ds:uri="http://purl.org/dc/elements/1.1/"/>
    <ds:schemaRef ds:uri="230e9df3-be65-4c73-a93b-d1236ebd677e"/>
    <ds:schemaRef ds:uri="4e240d41-6d38-4eac-9584-b3f543b50010"/>
    <ds:schemaRef ds:uri="http://schemas.microsoft.com/office/2006/metadata/properties"/>
  </ds:schemaRefs>
</ds:datastoreItem>
</file>

<file path=customXml/itemProps5.xml><?xml version="1.0" encoding="utf-8"?>
<ds:datastoreItem xmlns:ds="http://schemas.openxmlformats.org/officeDocument/2006/customXml" ds:itemID="{A38A77C5-C51B-486E-BB23-55F4A3617F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PlexTheme</Template>
  <TotalTime>8904</TotalTime>
  <Words>1739</Words>
  <Application>Microsoft Office PowerPoint</Application>
  <PresentationFormat>Widescreen</PresentationFormat>
  <Paragraphs>134</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Bodoni MT</vt:lpstr>
      <vt:lpstr>Bodoni Std Bold Italic</vt:lpstr>
      <vt:lpstr>Calibri</vt:lpstr>
      <vt:lpstr>Segoe UI</vt:lpstr>
      <vt:lpstr>Segoe UI Light</vt:lpstr>
      <vt:lpstr>FieldDeck</vt:lpstr>
      <vt:lpstr>1_Office Theme</vt:lpstr>
      <vt:lpstr>PowerPoint Presentation</vt:lpstr>
      <vt:lpstr>PowerPoint Presentation</vt:lpstr>
      <vt:lpstr>PowerPoint Presentation</vt:lpstr>
      <vt:lpstr>PowerPoint Presentation</vt:lpstr>
      <vt:lpstr>PowerPoint Presentation</vt:lpstr>
      <vt:lpstr>FELKÉSZÜLT ERRE A FELSŐOKTATÁSI KULTÚRA?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Workplace Presentation (without Video - 115MB)</dc:title>
  <dc:creator>Daniya Ulgen</dc:creator>
  <cp:keywords/>
  <cp:lastModifiedBy>Bence Orban (Adecco)</cp:lastModifiedBy>
  <cp:revision>341</cp:revision>
  <cp:lastPrinted>2015-01-29T18:42:36Z</cp:lastPrinted>
  <dcterms:created xsi:type="dcterms:W3CDTF">2015-01-21T07:52:44Z</dcterms:created>
  <dcterms:modified xsi:type="dcterms:W3CDTF">2015-06-25T10:56:24Z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0x010100FF1FAB0DEDE9AF4ABA57B67AF4A9F3210200596A0E07C3E77448942F9A5D1E81E582</vt:lpwstr>
  </property>
  <property fmtid="{D5CDD505-2E9C-101B-9397-08002B2CF9AE}" pid="3" name="IsMyDocuments">
    <vt:bool>true</vt:bool>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y fmtid="{D5CDD505-2E9C-101B-9397-08002B2CF9AE}" pid="7" name="_dlc_policyId">
    <vt:lpwstr/>
  </property>
  <property fmtid="{D5CDD505-2E9C-101B-9397-08002B2CF9AE}" pid="8" name="Region">
    <vt:lpwstr/>
  </property>
  <property fmtid="{D5CDD505-2E9C-101B-9397-08002B2CF9AE}" pid="9" name="Confidentiality">
    <vt:lpwstr>80;#customer ready|8986c41d-21c5-4f8f-8a12-ea4625b46858</vt:lpwstr>
  </property>
  <property fmtid="{D5CDD505-2E9C-101B-9397-08002B2CF9AE}" pid="10" name="ItemType">
    <vt:lpwstr>17197;#presentations|317da5a4-398e-4c38-b265-afd519770055;#20105;#Enterprise Campaign-in-a-Box|5be44a56-7d97-49d9-a0b1-5644a599714f;#12636;#core content|97da5641-e364-4415-923f-331e90ae0f00</vt:lpwstr>
  </property>
  <property fmtid="{D5CDD505-2E9C-101B-9397-08002B2CF9AE}" pid="11" name="Industries">
    <vt:lpwstr/>
  </property>
  <property fmtid="{D5CDD505-2E9C-101B-9397-08002B2CF9AE}" pid="12" name="Roles">
    <vt:lpwstr>17058;#Solution Sales|170353c6-5135-48bf-b60a-c3b55ac67d1c;#17936;#Account Manager|a32867fe-4a32-e111-927a-acdc9d396bdb;#10568;#Technical Sales|831f7989-43a4-4e48-852a-a5355978f47f</vt:lpwstr>
  </property>
  <property fmtid="{D5CDD505-2E9C-101B-9397-08002B2CF9AE}" pid="13" name="SMSGDomain">
    <vt:lpwstr>13357;#Microsoft Office Division|998d7cd0-7f52-4d06-a505-529ce4856340;#19520;#Office 365 Domain|bcf4282b-a4aa-4d07-aae2-48a9bafb3146;#16098;#Enterprise and Partner Group|b6e10940-8c6c-40cf-9dc4-c224c7da837a;#13755;#Sales, Marketing, Services Group|ecda883</vt:lpwstr>
  </property>
  <property fmtid="{D5CDD505-2E9C-101B-9397-08002B2CF9AE}" pid="14" name="Competitors">
    <vt:lpwstr/>
  </property>
  <property fmtid="{D5CDD505-2E9C-101B-9397-08002B2CF9AE}" pid="15" name="ItemRetentionFormula">
    <vt:lpwstr/>
  </property>
  <property fmtid="{D5CDD505-2E9C-101B-9397-08002B2CF9AE}" pid="16" name="BusinessArchitecture">
    <vt:lpwstr/>
  </property>
  <property fmtid="{D5CDD505-2E9C-101B-9397-08002B2CF9AE}" pid="17" name="SMSGTags">
    <vt:lpwstr/>
  </property>
  <property fmtid="{D5CDD505-2E9C-101B-9397-08002B2CF9AE}" pid="18" name="Products">
    <vt:lpwstr>10899;#Microsoft Office|3a4e9862-cdce-4bdc-8664-91038e3eb1e9;#12441;#Microsoft Office 365|79b3b58e-e806-4c92-b1ab-8c086f06098a;#16039;#Microsoft Office future versions|b77148c7-a73d-44bc-a163-bb7920270559;#19298;#Microsoft Office 365 ProPlus|35342704-bc00</vt:lpwstr>
  </property>
  <property fmtid="{D5CDD505-2E9C-101B-9397-08002B2CF9AE}" pid="19" name="_dlc_DocIdItemGuid">
    <vt:lpwstr>d6fa91d3-80b7-4a15-9a9c-4e736c1b1b86</vt:lpwstr>
  </property>
  <property fmtid="{D5CDD505-2E9C-101B-9397-08002B2CF9AE}" pid="20" name="EnterpriseDomainTags">
    <vt:lpwstr>14526;#Enterprise and Partner Group|b6e10940-8c6c-40cf-9dc4-c224c7da837a;#10747;#enterprise campaign in a box|39675275-15e7-44be-8b31-69c9953e6a39;#14909;#Productivity Campaign|683624db-f42a-4d97-8d09-edcb959faea2</vt:lpwstr>
  </property>
  <property fmtid="{D5CDD505-2E9C-101B-9397-08002B2CF9AE}" pid="21" name="Segments">
    <vt:lpwstr/>
  </property>
  <property fmtid="{D5CDD505-2E9C-101B-9397-08002B2CF9AE}" pid="22" name="ActivitiesAndPrograms">
    <vt:lpwstr>19589;#Your Complete Office in the Cloud Campaign|0583c547-31cb-40ee-94fe-cc9f13ef08cf;#10747;#enterprise campaign in a box|39675275-15e7-44be-8b31-69c9953e6a39;#20493;#Mobility Campaign|5601b681-d484-4a93-8de3-3e7443efa3ff;#18564;#Windows Accelerate|0486</vt:lpwstr>
  </property>
  <property fmtid="{D5CDD505-2E9C-101B-9397-08002B2CF9AE}" pid="23" name="Partners">
    <vt:lpwstr/>
  </property>
  <property fmtid="{D5CDD505-2E9C-101B-9397-08002B2CF9AE}" pid="24" name="WorkflowChangePath">
    <vt:lpwstr>3cd612df-5eb2-40b2-843c-cfec25f2db19,3;3cd612df-5eb2-40b2-843c-cfec25f2db19,8;3cd612df-5eb2-40b2-843c-cfec25f2db19,19;3cd612df-5eb2-40b2-843c-cfec25f2db19,35;3cd612df-5eb2-40b2-843c-cfec25f2db19,38;3cd612df-5eb2-40b2-843c-cfec25f2db19,48;3cd612df-5eb2-40b</vt:lpwstr>
  </property>
  <property fmtid="{D5CDD505-2E9C-101B-9397-08002B2CF9AE}" pid="25" name="Groups">
    <vt:lpwstr>17863;#Office Marketing Group|a07bee86-ad38-44ef-877b-5c34e894c7ed;#19297;#Office Technical Product Marketing|16ddb889-3b91-489d-80f8-c96b7caf7099;#18906;#SMSG Readiness|c6595b84-b463-470a-bb46-2a47364645be;#14526;#Enterprise and Partner Group|b6e10940-8c</vt:lpwstr>
  </property>
  <property fmtid="{D5CDD505-2E9C-101B-9397-08002B2CF9AE}" pid="26" name="Topics">
    <vt:lpwstr>12938;#inside sales|7c476b68-6f84-4a80-9930-2286afc962a8;#20050;#hub subset|c6bfd112-b986-4a0a-aa8d-90e767bfdfa6</vt:lpwstr>
  </property>
  <property fmtid="{D5CDD505-2E9C-101B-9397-08002B2CF9AE}" pid="27" name="LastUpdatedByBatchTagging">
    <vt:bool>true</vt:bool>
  </property>
  <property fmtid="{D5CDD505-2E9C-101B-9397-08002B2CF9AE}" pid="28" name="Languages">
    <vt:lpwstr/>
  </property>
  <property fmtid="{D5CDD505-2E9C-101B-9397-08002B2CF9AE}" pid="29" name="messageframeworktype">
    <vt:lpwstr/>
  </property>
  <property fmtid="{D5CDD505-2E9C-101B-9397-08002B2CF9AE}" pid="30" name="_docset_NoMedatataSyncRequired">
    <vt:lpwstr>False</vt:lpwstr>
  </property>
  <property fmtid="{D5CDD505-2E9C-101B-9397-08002B2CF9AE}" pid="31" name="TechnicalLevel">
    <vt:lpwstr/>
  </property>
  <property fmtid="{D5CDD505-2E9C-101B-9397-08002B2CF9AE}" pid="32" name="SMSGTagsTaxHTField0">
    <vt:lpwstr/>
  </property>
  <property fmtid="{D5CDD505-2E9C-101B-9397-08002B2CF9AE}" pid="33" name="Audiences">
    <vt:lpwstr>10254;#enterprise|7be59b63-9a97-4305-8844-189a14408896</vt:lpwstr>
  </property>
  <property fmtid="{D5CDD505-2E9C-101B-9397-08002B2CF9AE}" pid="34" name="Order">
    <vt:r8>21237700</vt:r8>
  </property>
</Properties>
</file>