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heme/theme4.xml" ContentType="application/vnd.openxmlformats-officedocument.theme+xml"/>
  <Override PartName="/ppt/tags/tag17.xml" ContentType="application/vnd.openxmlformats-officedocument.presentationml.tags+xml"/>
  <Override PartName="/ppt/notesSlides/notesSlide1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2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8"/>
  </p:notesMasterIdLst>
  <p:sldIdLst>
    <p:sldId id="256" r:id="rId4"/>
    <p:sldId id="303" r:id="rId5"/>
    <p:sldId id="384" r:id="rId6"/>
    <p:sldId id="402" r:id="rId7"/>
    <p:sldId id="398" r:id="rId8"/>
    <p:sldId id="405" r:id="rId9"/>
    <p:sldId id="404" r:id="rId10"/>
    <p:sldId id="397" r:id="rId11"/>
    <p:sldId id="396" r:id="rId12"/>
    <p:sldId id="394" r:id="rId13"/>
    <p:sldId id="388" r:id="rId14"/>
    <p:sldId id="406" r:id="rId15"/>
    <p:sldId id="407" r:id="rId16"/>
    <p:sldId id="301" r:id="rId17"/>
  </p:sldIdLst>
  <p:sldSz cx="9144000" cy="6858000" type="screen4x3"/>
  <p:notesSz cx="6858000" cy="9144000"/>
  <p:custDataLst>
    <p:tags r:id="rId19"/>
  </p:custDataLst>
  <p:defaultTextStyle>
    <a:defPPr>
      <a:defRPr lang="hu-HU"/>
    </a:defPPr>
    <a:lvl1pPr marL="0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9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16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74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31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89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46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404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62" algn="l" defTabSz="9141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202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9" autoAdjust="0"/>
    <p:restoredTop sz="94671" autoAdjust="0"/>
  </p:normalViewPr>
  <p:slideViewPr>
    <p:cSldViewPr showGuides="1">
      <p:cViewPr varScale="1">
        <p:scale>
          <a:sx n="67" d="100"/>
          <a:sy n="67" d="100"/>
        </p:scale>
        <p:origin x="1332" y="60"/>
      </p:cViewPr>
      <p:guideLst>
        <p:guide orient="horz" pos="2976"/>
        <p:guide pos="2880"/>
      </p:guideLst>
    </p:cSldViewPr>
  </p:slideViewPr>
  <p:outlineViewPr>
    <p:cViewPr>
      <p:scale>
        <a:sx n="33" d="100"/>
        <a:sy n="33" d="100"/>
      </p:scale>
      <p:origin x="24" y="129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E74ED-2963-4DDE-B8F6-1A763D1B0228}" type="datetimeFigureOut">
              <a:rPr lang="hu-HU" smtClean="0"/>
              <a:pPr/>
              <a:t>2015.06.26.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57FF0-51DB-4F89-A59D-E72D9367A7E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2774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9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16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74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31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89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46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404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62" algn="l" defTabSz="91411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https://www.youtube.com/playlist?list=PLxcO_MFWQBDcxGul-CY1SiOke6Jkg2NPK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57FF0-51DB-4F89-A59D-E72D9367A7EE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8760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pages are now served with HTML5 </a:t>
            </a:r>
            <a:r>
              <a:rPr lang="en-US" dirty="0" err="1" smtClean="0"/>
              <a:t>doctype</a:t>
            </a:r>
            <a:r>
              <a:rPr lang="en-US" dirty="0" smtClean="0"/>
              <a:t> by default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57FF0-51DB-4F89-A59D-E72D9367A7EE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1322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marL="651344" indent="-250517"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marL="1002068" indent="-200414"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marL="1402895" indent="-200414"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marL="1803723" indent="-200414"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204550" indent="-200414" defTabSz="392477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605377" indent="-200414" defTabSz="392477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006204" indent="-200414" defTabSz="392477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407032" indent="-200414" defTabSz="392477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defTabSz="392477" eaLnBrk="1"/>
            <a:fld id="{03ECB56C-48A1-46F4-AF62-B7BE30D46FE3}" type="slidenum">
              <a:rPr lang="hu-HU">
                <a:solidFill>
                  <a:srgbClr val="000000"/>
                </a:solidFill>
                <a:latin typeface="Times New Roman" pitchFamily="18" charset="0"/>
              </a:rPr>
              <a:pPr defTabSz="392477" eaLnBrk="1"/>
              <a:t>14</a:t>
            </a:fld>
            <a:endParaRPr lang="hu-H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13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6976" cy="403775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555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5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3AA9-D2F7-4C1C-B622-96DD29365A0B}" type="datetimeFigureOut">
              <a:rPr lang="hu-HU" smtClean="0"/>
              <a:pPr/>
              <a:t>2015.06.26.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1FF3-6028-4092-A7C5-318F7504855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8776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3AA9-D2F7-4C1C-B622-96DD29365A0B}" type="datetimeFigureOut">
              <a:rPr lang="hu-HU" smtClean="0"/>
              <a:pPr/>
              <a:t>2015.06.26.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1FF3-6028-4092-A7C5-318F7504855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822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1" y="274641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3AA9-D2F7-4C1C-B622-96DD29365A0B}" type="datetimeFigureOut">
              <a:rPr lang="hu-HU" smtClean="0"/>
              <a:pPr/>
              <a:t>2015.06.26.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1FF3-6028-4092-A7C5-318F7504855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356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819" indent="0" algn="ctr">
              <a:buNone/>
              <a:defRPr/>
            </a:lvl2pPr>
            <a:lvl3pPr marL="913642" indent="0" algn="ctr">
              <a:buNone/>
              <a:defRPr/>
            </a:lvl3pPr>
            <a:lvl4pPr marL="1370464" indent="0" algn="ctr">
              <a:buNone/>
              <a:defRPr/>
            </a:lvl4pPr>
            <a:lvl5pPr marL="1827283" indent="0" algn="ctr">
              <a:buNone/>
              <a:defRPr/>
            </a:lvl5pPr>
            <a:lvl6pPr marL="2284105" indent="0" algn="ctr">
              <a:buNone/>
              <a:defRPr/>
            </a:lvl6pPr>
            <a:lvl7pPr marL="2740926" indent="0" algn="ctr">
              <a:buNone/>
              <a:defRPr/>
            </a:lvl7pPr>
            <a:lvl8pPr marL="3197744" indent="0" algn="ctr">
              <a:buNone/>
              <a:defRPr/>
            </a:lvl8pPr>
            <a:lvl9pPr marL="3654567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0723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318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0723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hu-HU" dirty="0"/>
          </a:p>
        </p:txBody>
      </p:sp>
      <p:pic>
        <p:nvPicPr>
          <p:cNvPr id="113668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309320"/>
            <a:ext cx="16668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0708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19" indent="0">
              <a:buNone/>
              <a:defRPr sz="1800"/>
            </a:lvl2pPr>
            <a:lvl3pPr marL="913642" indent="0">
              <a:buNone/>
              <a:defRPr sz="1600"/>
            </a:lvl3pPr>
            <a:lvl4pPr marL="1370464" indent="0">
              <a:buNone/>
              <a:defRPr sz="1400"/>
            </a:lvl4pPr>
            <a:lvl5pPr marL="1827283" indent="0">
              <a:buNone/>
              <a:defRPr sz="1400"/>
            </a:lvl5pPr>
            <a:lvl6pPr marL="2284105" indent="0">
              <a:buNone/>
              <a:defRPr sz="1400"/>
            </a:lvl6pPr>
            <a:lvl7pPr marL="2740926" indent="0">
              <a:buNone/>
              <a:defRPr sz="1400"/>
            </a:lvl7pPr>
            <a:lvl8pPr marL="3197744" indent="0">
              <a:buNone/>
              <a:defRPr sz="1400"/>
            </a:lvl8pPr>
            <a:lvl9pPr marL="3654567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0723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103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76700" cy="4746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86300" y="1600208"/>
            <a:ext cx="4078288" cy="4746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0723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068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9" indent="0">
              <a:buNone/>
              <a:defRPr sz="2000" b="1"/>
            </a:lvl2pPr>
            <a:lvl3pPr marL="913642" indent="0">
              <a:buNone/>
              <a:defRPr sz="1800" b="1"/>
            </a:lvl3pPr>
            <a:lvl4pPr marL="1370464" indent="0">
              <a:buNone/>
              <a:defRPr sz="1600" b="1"/>
            </a:lvl4pPr>
            <a:lvl5pPr marL="1827283" indent="0">
              <a:buNone/>
              <a:defRPr sz="1600" b="1"/>
            </a:lvl5pPr>
            <a:lvl6pPr marL="2284105" indent="0">
              <a:buNone/>
              <a:defRPr sz="1600" b="1"/>
            </a:lvl6pPr>
            <a:lvl7pPr marL="2740926" indent="0">
              <a:buNone/>
              <a:defRPr sz="1600" b="1"/>
            </a:lvl7pPr>
            <a:lvl8pPr marL="3197744" indent="0">
              <a:buNone/>
              <a:defRPr sz="1600" b="1"/>
            </a:lvl8pPr>
            <a:lvl9pPr marL="3654567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9" indent="0">
              <a:buNone/>
              <a:defRPr sz="2000" b="1"/>
            </a:lvl2pPr>
            <a:lvl3pPr marL="913642" indent="0">
              <a:buNone/>
              <a:defRPr sz="1800" b="1"/>
            </a:lvl3pPr>
            <a:lvl4pPr marL="1370464" indent="0">
              <a:buNone/>
              <a:defRPr sz="1600" b="1"/>
            </a:lvl4pPr>
            <a:lvl5pPr marL="1827283" indent="0">
              <a:buNone/>
              <a:defRPr sz="1600" b="1"/>
            </a:lvl5pPr>
            <a:lvl6pPr marL="2284105" indent="0">
              <a:buNone/>
              <a:defRPr sz="1600" b="1"/>
            </a:lvl6pPr>
            <a:lvl7pPr marL="2740926" indent="0">
              <a:buNone/>
              <a:defRPr sz="1600" b="1"/>
            </a:lvl7pPr>
            <a:lvl8pPr marL="3197744" indent="0">
              <a:buNone/>
              <a:defRPr sz="1600" b="1"/>
            </a:lvl8pPr>
            <a:lvl9pPr marL="3654567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0723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171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0723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519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0723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129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4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19" indent="0">
              <a:buNone/>
              <a:defRPr sz="1200"/>
            </a:lvl2pPr>
            <a:lvl3pPr marL="913642" indent="0">
              <a:buNone/>
              <a:defRPr sz="1000"/>
            </a:lvl3pPr>
            <a:lvl4pPr marL="1370464" indent="0">
              <a:buNone/>
              <a:defRPr sz="900"/>
            </a:lvl4pPr>
            <a:lvl5pPr marL="1827283" indent="0">
              <a:buNone/>
              <a:defRPr sz="900"/>
            </a:lvl5pPr>
            <a:lvl6pPr marL="2284105" indent="0">
              <a:buNone/>
              <a:defRPr sz="900"/>
            </a:lvl6pPr>
            <a:lvl7pPr marL="2740926" indent="0">
              <a:buNone/>
              <a:defRPr sz="900"/>
            </a:lvl7pPr>
            <a:lvl8pPr marL="3197744" indent="0">
              <a:buNone/>
              <a:defRPr sz="900"/>
            </a:lvl8pPr>
            <a:lvl9pPr marL="3654567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0723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001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3AA9-D2F7-4C1C-B622-96DD29365A0B}" type="datetimeFigureOut">
              <a:rPr lang="hu-HU" smtClean="0"/>
              <a:pPr/>
              <a:t>2015.06.26.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1FF3-6028-4092-A7C5-318F7504855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5746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19" indent="0">
              <a:buNone/>
              <a:defRPr sz="2800"/>
            </a:lvl2pPr>
            <a:lvl3pPr marL="913642" indent="0">
              <a:buNone/>
              <a:defRPr sz="2400"/>
            </a:lvl3pPr>
            <a:lvl4pPr marL="1370464" indent="0">
              <a:buNone/>
              <a:defRPr sz="2000"/>
            </a:lvl4pPr>
            <a:lvl5pPr marL="1827283" indent="0">
              <a:buNone/>
              <a:defRPr sz="2000"/>
            </a:lvl5pPr>
            <a:lvl6pPr marL="2284105" indent="0">
              <a:buNone/>
              <a:defRPr sz="2000"/>
            </a:lvl6pPr>
            <a:lvl7pPr marL="2740926" indent="0">
              <a:buNone/>
              <a:defRPr sz="2000"/>
            </a:lvl7pPr>
            <a:lvl8pPr marL="3197744" indent="0">
              <a:buNone/>
              <a:defRPr sz="2000"/>
            </a:lvl8pPr>
            <a:lvl9pPr marL="3654567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19" indent="0">
              <a:buNone/>
              <a:defRPr sz="1200"/>
            </a:lvl2pPr>
            <a:lvl3pPr marL="913642" indent="0">
              <a:buNone/>
              <a:defRPr sz="1000"/>
            </a:lvl3pPr>
            <a:lvl4pPr marL="1370464" indent="0">
              <a:buNone/>
              <a:defRPr sz="900"/>
            </a:lvl4pPr>
            <a:lvl5pPr marL="1827283" indent="0">
              <a:buNone/>
              <a:defRPr sz="900"/>
            </a:lvl5pPr>
            <a:lvl6pPr marL="2284105" indent="0">
              <a:buNone/>
              <a:defRPr sz="900"/>
            </a:lvl6pPr>
            <a:lvl7pPr marL="2740926" indent="0">
              <a:buNone/>
              <a:defRPr sz="900"/>
            </a:lvl7pPr>
            <a:lvl8pPr marL="3197744" indent="0">
              <a:buNone/>
              <a:defRPr sz="900"/>
            </a:lvl8pPr>
            <a:lvl9pPr marL="3654567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0723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314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0723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690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97688" y="8"/>
            <a:ext cx="2246312" cy="63468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53990" y="8"/>
            <a:ext cx="6591300" cy="63468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defTabSz="40723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893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750D9-F3FF-46AF-A276-8B177B0A933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571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425" indent="0" algn="ctr">
              <a:buNone/>
              <a:defRPr/>
            </a:lvl2pPr>
            <a:lvl3pPr marL="828850" indent="0" algn="ctr">
              <a:buNone/>
              <a:defRPr/>
            </a:lvl3pPr>
            <a:lvl4pPr marL="1243275" indent="0" algn="ctr">
              <a:buNone/>
              <a:defRPr/>
            </a:lvl4pPr>
            <a:lvl5pPr marL="1657700" indent="0" algn="ctr">
              <a:buNone/>
              <a:defRPr/>
            </a:lvl5pPr>
            <a:lvl6pPr marL="2072126" indent="0" algn="ctr">
              <a:buNone/>
              <a:defRPr/>
            </a:lvl6pPr>
            <a:lvl7pPr marL="2486552" indent="0" algn="ctr">
              <a:buNone/>
              <a:defRPr/>
            </a:lvl7pPr>
            <a:lvl8pPr marL="2900977" indent="0" algn="ctr">
              <a:buNone/>
              <a:defRPr/>
            </a:lvl8pPr>
            <a:lvl9pPr marL="3315402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9012A-51C2-4D19-AD76-44E4D3C0FD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066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68778-33A3-4AEC-B3C2-63E4490CBA6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296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880" y="4406870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425" indent="0">
              <a:buNone/>
              <a:defRPr sz="1600"/>
            </a:lvl2pPr>
            <a:lvl3pPr marL="828850" indent="0">
              <a:buNone/>
              <a:defRPr sz="1500"/>
            </a:lvl3pPr>
            <a:lvl4pPr marL="1243275" indent="0">
              <a:buNone/>
              <a:defRPr sz="1300"/>
            </a:lvl4pPr>
            <a:lvl5pPr marL="1657700" indent="0">
              <a:buNone/>
              <a:defRPr sz="1300"/>
            </a:lvl5pPr>
            <a:lvl6pPr marL="2072126" indent="0">
              <a:buNone/>
              <a:defRPr sz="1300"/>
            </a:lvl6pPr>
            <a:lvl7pPr marL="2486552" indent="0">
              <a:buNone/>
              <a:defRPr sz="1300"/>
            </a:lvl7pPr>
            <a:lvl8pPr marL="2900977" indent="0">
              <a:buNone/>
              <a:defRPr sz="1300"/>
            </a:lvl8pPr>
            <a:lvl9pPr marL="3315402" indent="0">
              <a:buNone/>
              <a:defRPr sz="13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63CA-1681-472E-B851-3F6E985A931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628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16480" y="1306225"/>
            <a:ext cx="386496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819680" y="1306225"/>
            <a:ext cx="386496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F60D5-57D3-47CE-AC7E-7D017618BEF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661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922" y="275077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425" indent="0">
              <a:buNone/>
              <a:defRPr sz="1800" b="1"/>
            </a:lvl2pPr>
            <a:lvl3pPr marL="828850" indent="0">
              <a:buNone/>
              <a:defRPr sz="1600" b="1"/>
            </a:lvl3pPr>
            <a:lvl4pPr marL="1243275" indent="0">
              <a:buNone/>
              <a:defRPr sz="1500" b="1"/>
            </a:lvl4pPr>
            <a:lvl5pPr marL="1657700" indent="0">
              <a:buNone/>
              <a:defRPr sz="1500" b="1"/>
            </a:lvl5pPr>
            <a:lvl6pPr marL="2072126" indent="0">
              <a:buNone/>
              <a:defRPr sz="1500" b="1"/>
            </a:lvl6pPr>
            <a:lvl7pPr marL="2486552" indent="0">
              <a:buNone/>
              <a:defRPr sz="1500" b="1"/>
            </a:lvl7pPr>
            <a:lvl8pPr marL="2900977" indent="0">
              <a:buNone/>
              <a:defRPr sz="1500" b="1"/>
            </a:lvl8pPr>
            <a:lvl9pPr marL="3315402" indent="0">
              <a:buNone/>
              <a:defRPr sz="15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425" indent="0">
              <a:buNone/>
              <a:defRPr sz="1800" b="1"/>
            </a:lvl2pPr>
            <a:lvl3pPr marL="828850" indent="0">
              <a:buNone/>
              <a:defRPr sz="1600" b="1"/>
            </a:lvl3pPr>
            <a:lvl4pPr marL="1243275" indent="0">
              <a:buNone/>
              <a:defRPr sz="1500" b="1"/>
            </a:lvl4pPr>
            <a:lvl5pPr marL="1657700" indent="0">
              <a:buNone/>
              <a:defRPr sz="1500" b="1"/>
            </a:lvl5pPr>
            <a:lvl6pPr marL="2072126" indent="0">
              <a:buNone/>
              <a:defRPr sz="1500" b="1"/>
            </a:lvl6pPr>
            <a:lvl7pPr marL="2486552" indent="0">
              <a:buNone/>
              <a:defRPr sz="1500" b="1"/>
            </a:lvl7pPr>
            <a:lvl8pPr marL="2900977" indent="0">
              <a:buNone/>
              <a:defRPr sz="1500" b="1"/>
            </a:lvl8pPr>
            <a:lvl9pPr marL="3315402" indent="0">
              <a:buNone/>
              <a:defRPr sz="15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5E909-81F5-4D20-B0A2-449765DDF4A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222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F425F-6198-402A-9066-8B2410DEF1C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141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5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2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4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3AA9-D2F7-4C1C-B622-96DD29365A0B}" type="datetimeFigureOut">
              <a:rPr lang="hu-HU" smtClean="0"/>
              <a:pPr/>
              <a:t>2015.06.26.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1FF3-6028-4092-A7C5-318F7504855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1344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1F9E3-3DEC-4ADF-8D47-800E3765757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356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525" y="273633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920" y="1434398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425" indent="0">
              <a:buNone/>
              <a:defRPr sz="1100"/>
            </a:lvl2pPr>
            <a:lvl3pPr marL="828850" indent="0">
              <a:buNone/>
              <a:defRPr sz="900"/>
            </a:lvl3pPr>
            <a:lvl4pPr marL="1243275" indent="0">
              <a:buNone/>
              <a:defRPr sz="800"/>
            </a:lvl4pPr>
            <a:lvl5pPr marL="1657700" indent="0">
              <a:buNone/>
              <a:defRPr sz="800"/>
            </a:lvl5pPr>
            <a:lvl6pPr marL="2072126" indent="0">
              <a:buNone/>
              <a:defRPr sz="800"/>
            </a:lvl6pPr>
            <a:lvl7pPr marL="2486552" indent="0">
              <a:buNone/>
              <a:defRPr sz="800"/>
            </a:lvl7pPr>
            <a:lvl8pPr marL="2900977" indent="0">
              <a:buNone/>
              <a:defRPr sz="800"/>
            </a:lvl8pPr>
            <a:lvl9pPr marL="3315402" indent="0">
              <a:buNone/>
              <a:defRPr sz="8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FE825-22B0-4C4D-AF08-ABFCCD31A24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572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805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805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425" indent="0">
              <a:buNone/>
              <a:defRPr sz="2500"/>
            </a:lvl2pPr>
            <a:lvl3pPr marL="828850" indent="0">
              <a:buNone/>
              <a:defRPr sz="2200"/>
            </a:lvl3pPr>
            <a:lvl4pPr marL="1243275" indent="0">
              <a:buNone/>
              <a:defRPr sz="1800"/>
            </a:lvl4pPr>
            <a:lvl5pPr marL="1657700" indent="0">
              <a:buNone/>
              <a:defRPr sz="1800"/>
            </a:lvl5pPr>
            <a:lvl6pPr marL="2072126" indent="0">
              <a:buNone/>
              <a:defRPr sz="1800"/>
            </a:lvl6pPr>
            <a:lvl7pPr marL="2486552" indent="0">
              <a:buNone/>
              <a:defRPr sz="1800"/>
            </a:lvl7pPr>
            <a:lvl8pPr marL="2900977" indent="0">
              <a:buNone/>
              <a:defRPr sz="1800"/>
            </a:lvl8pPr>
            <a:lvl9pPr marL="3315402" indent="0">
              <a:buNone/>
              <a:defRPr sz="18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805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425" indent="0">
              <a:buNone/>
              <a:defRPr sz="1100"/>
            </a:lvl2pPr>
            <a:lvl3pPr marL="828850" indent="0">
              <a:buNone/>
              <a:defRPr sz="900"/>
            </a:lvl3pPr>
            <a:lvl4pPr marL="1243275" indent="0">
              <a:buNone/>
              <a:defRPr sz="800"/>
            </a:lvl4pPr>
            <a:lvl5pPr marL="1657700" indent="0">
              <a:buNone/>
              <a:defRPr sz="800"/>
            </a:lvl5pPr>
            <a:lvl6pPr marL="2072126" indent="0">
              <a:buNone/>
              <a:defRPr sz="800"/>
            </a:lvl6pPr>
            <a:lvl7pPr marL="2486552" indent="0">
              <a:buNone/>
              <a:defRPr sz="800"/>
            </a:lvl7pPr>
            <a:lvl8pPr marL="2900977" indent="0">
              <a:buNone/>
              <a:defRPr sz="800"/>
            </a:lvl8pPr>
            <a:lvl9pPr marL="3315402" indent="0">
              <a:buNone/>
              <a:defRPr sz="8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EBE79-F014-4325-8DCF-43FDD6C8844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813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51305-FEB9-49F2-A120-405629661A1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799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17605" y="142583"/>
            <a:ext cx="1967040" cy="5688597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16485" y="142583"/>
            <a:ext cx="5762880" cy="568859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EE2FB-18A5-4F6D-A977-3E169133FBA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96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16480" y="142580"/>
            <a:ext cx="7868160" cy="705674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41BD9-50C0-45C9-A9D4-1572C614775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007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3AA9-D2F7-4C1C-B622-96DD29365A0B}" type="datetimeFigureOut">
              <a:rPr lang="hu-HU" smtClean="0"/>
              <a:pPr/>
              <a:t>2015.06.26.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1FF3-6028-4092-A7C5-318F7504855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715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9" indent="0">
              <a:buNone/>
              <a:defRPr sz="2000" b="1"/>
            </a:lvl2pPr>
            <a:lvl3pPr marL="914116" indent="0">
              <a:buNone/>
              <a:defRPr sz="1800" b="1"/>
            </a:lvl3pPr>
            <a:lvl4pPr marL="1371174" indent="0">
              <a:buNone/>
              <a:defRPr sz="1600" b="1"/>
            </a:lvl4pPr>
            <a:lvl5pPr marL="1828231" indent="0">
              <a:buNone/>
              <a:defRPr sz="1600" b="1"/>
            </a:lvl5pPr>
            <a:lvl6pPr marL="2285289" indent="0">
              <a:buNone/>
              <a:defRPr sz="1600" b="1"/>
            </a:lvl6pPr>
            <a:lvl7pPr marL="2742346" indent="0">
              <a:buNone/>
              <a:defRPr sz="1600" b="1"/>
            </a:lvl7pPr>
            <a:lvl8pPr marL="3199404" indent="0">
              <a:buNone/>
              <a:defRPr sz="1600" b="1"/>
            </a:lvl8pPr>
            <a:lvl9pPr marL="3656462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3AA9-D2F7-4C1C-B622-96DD29365A0B}" type="datetimeFigureOut">
              <a:rPr lang="hu-HU" smtClean="0"/>
              <a:pPr/>
              <a:t>2015.06.26.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1FF3-6028-4092-A7C5-318F7504855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301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3AA9-D2F7-4C1C-B622-96DD29365A0B}" type="datetimeFigureOut">
              <a:rPr lang="hu-HU" smtClean="0"/>
              <a:pPr/>
              <a:t>2015.06.26.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1FF3-6028-4092-A7C5-318F7504855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34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3AA9-D2F7-4C1C-B622-96DD29365A0B}" type="datetimeFigureOut">
              <a:rPr lang="hu-HU" smtClean="0"/>
              <a:pPr/>
              <a:t>2015.06.26.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1FF3-6028-4092-A7C5-318F7504855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028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3AA9-D2F7-4C1C-B622-96DD29365A0B}" type="datetimeFigureOut">
              <a:rPr lang="hu-HU" smtClean="0"/>
              <a:pPr/>
              <a:t>2015.06.26.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1FF3-6028-4092-A7C5-318F7504855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407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59" indent="0">
              <a:buNone/>
              <a:defRPr sz="2800"/>
            </a:lvl2pPr>
            <a:lvl3pPr marL="914116" indent="0">
              <a:buNone/>
              <a:defRPr sz="2400"/>
            </a:lvl3pPr>
            <a:lvl4pPr marL="1371174" indent="0">
              <a:buNone/>
              <a:defRPr sz="2000"/>
            </a:lvl4pPr>
            <a:lvl5pPr marL="1828231" indent="0">
              <a:buNone/>
              <a:defRPr sz="2000"/>
            </a:lvl5pPr>
            <a:lvl6pPr marL="2285289" indent="0">
              <a:buNone/>
              <a:defRPr sz="2000"/>
            </a:lvl6pPr>
            <a:lvl7pPr marL="2742346" indent="0">
              <a:buNone/>
              <a:defRPr sz="2000"/>
            </a:lvl7pPr>
            <a:lvl8pPr marL="3199404" indent="0">
              <a:buNone/>
              <a:defRPr sz="2000"/>
            </a:lvl8pPr>
            <a:lvl9pPr marL="3656462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59" indent="0">
              <a:buNone/>
              <a:defRPr sz="1200"/>
            </a:lvl2pPr>
            <a:lvl3pPr marL="914116" indent="0">
              <a:buNone/>
              <a:defRPr sz="1000"/>
            </a:lvl3pPr>
            <a:lvl4pPr marL="1371174" indent="0">
              <a:buNone/>
              <a:defRPr sz="900"/>
            </a:lvl4pPr>
            <a:lvl5pPr marL="1828231" indent="0">
              <a:buNone/>
              <a:defRPr sz="900"/>
            </a:lvl5pPr>
            <a:lvl6pPr marL="2285289" indent="0">
              <a:buNone/>
              <a:defRPr sz="900"/>
            </a:lvl6pPr>
            <a:lvl7pPr marL="2742346" indent="0">
              <a:buNone/>
              <a:defRPr sz="900"/>
            </a:lvl7pPr>
            <a:lvl8pPr marL="3199404" indent="0">
              <a:buNone/>
              <a:defRPr sz="900"/>
            </a:lvl8pPr>
            <a:lvl9pPr marL="3656462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3AA9-D2F7-4C1C-B622-96DD29365A0B}" type="datetimeFigureOut">
              <a:rPr lang="hu-HU" smtClean="0"/>
              <a:pPr/>
              <a:t>2015.06.26.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1FF3-6028-4092-A7C5-318F7504855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088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ags" Target="../tags/tag14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10" tIns="45706" rIns="91410" bIns="45706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10" tIns="45706" rIns="91410" bIns="45706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10" tIns="45706" rIns="91410" bIns="4570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73AA9-D2F7-4C1C-B622-96DD29365A0B}" type="datetimeFigureOut">
              <a:rPr lang="hu-HU" smtClean="0"/>
              <a:pPr/>
              <a:t>2015.06.26.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10" tIns="45706" rIns="91410" bIns="4570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10" tIns="45706" rIns="91410" bIns="4570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1FF3-6028-4092-A7C5-318F75048555}" type="slidenum">
              <a:rPr lang="hu-HU" smtClean="0"/>
              <a:pPr/>
              <a:t>‹#›</a:t>
            </a:fld>
            <a:endParaRPr lang="hu-HU"/>
          </a:p>
        </p:txBody>
      </p:sp>
    </p:spTree>
    <p:custDataLst>
      <p:tags r:id="rId13"/>
    </p:custDataLst>
    <p:extLst>
      <p:ext uri="{BB962C8B-B14F-4D97-AF65-F5344CB8AC3E}">
        <p14:creationId xmlns:p14="http://schemas.microsoft.com/office/powerpoint/2010/main" val="370195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xStyles>
    <p:titleStyle>
      <a:lvl1pPr algn="ctr" defTabSz="91411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93" indent="-342793" algn="l" defTabSz="91411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19" indent="-285660" algn="l" defTabSz="91411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46" indent="-228529" algn="l" defTabSz="91411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02" indent="-228529" algn="l" defTabSz="91411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0" indent="-228529" algn="l" defTabSz="91411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18" indent="-228529" algn="l" defTabSz="9141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76" indent="-228529" algn="l" defTabSz="9141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34" indent="-228529" algn="l" defTabSz="9141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91" indent="-228529" algn="l" defTabSz="91411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1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7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31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89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46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04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62" algn="l" defTabSz="9141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154080" y="6"/>
            <a:ext cx="8989920" cy="1042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60" tIns="45682" rIns="91360" bIns="4568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2051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5" y="1600009"/>
            <a:ext cx="8308800" cy="474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60" tIns="45682" rIns="91360" bIns="45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45" y="6433156"/>
            <a:ext cx="8314560" cy="288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60" tIns="45682" rIns="91360" bIns="45682" numCol="1" anchor="t" anchorCtr="0" compatLnSpc="1">
            <a:prstTxWarp prst="textNoShape">
              <a:avLst/>
            </a:prstTxWarp>
          </a:bodyPr>
          <a:lstStyle>
            <a:lvl1pPr algn="ctr" defTabSz="828850" hangingPunct="1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1974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6819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3642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0464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7283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1072" indent="-341072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39710" indent="-28351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39788" indent="-22594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7428" indent="-22594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3633" indent="-22594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2516" indent="-228411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69337" indent="-228411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6158" indent="-228411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2978" indent="-228411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36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19" algn="l" defTabSz="9136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42" algn="l" defTabSz="9136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464" algn="l" defTabSz="9136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283" algn="l" defTabSz="9136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105" algn="l" defTabSz="9136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926" algn="l" defTabSz="9136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744" algn="l" defTabSz="9136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567" algn="l" defTabSz="9136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555842" y="986509"/>
            <a:ext cx="8621280" cy="33123"/>
          </a:xfrm>
          <a:prstGeom prst="rect">
            <a:avLst/>
          </a:prstGeom>
          <a:solidFill>
            <a:srgbClr val="494E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2885" tIns="41442" rIns="82885" bIns="41442" anchor="ctr"/>
          <a:lstStyle/>
          <a:p>
            <a:pPr defTabSz="405834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6480" y="142580"/>
            <a:ext cx="7868160" cy="705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Címszöveg formátumának szerkesztése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6480" y="1306218"/>
            <a:ext cx="8000640" cy="4801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25585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Vázlatszöveg formátumának szerkesztése</a:t>
            </a:r>
          </a:p>
          <a:p>
            <a:pPr lvl="1"/>
            <a:r>
              <a:rPr lang="en-GB" smtClean="0"/>
              <a:t>Második vázlatszint</a:t>
            </a:r>
          </a:p>
          <a:p>
            <a:pPr lvl="2"/>
            <a:r>
              <a:rPr lang="en-GB" smtClean="0"/>
              <a:t>Harmadik vázlatszint</a:t>
            </a:r>
          </a:p>
          <a:p>
            <a:pPr lvl="3"/>
            <a:r>
              <a:rPr lang="en-GB" smtClean="0"/>
              <a:t>Negyedik vázlatszint</a:t>
            </a:r>
          </a:p>
          <a:p>
            <a:pPr lvl="4"/>
            <a:r>
              <a:rPr lang="en-GB" smtClean="0"/>
              <a:t>Ötödik vázlatszint</a:t>
            </a:r>
          </a:p>
          <a:p>
            <a:pPr lvl="4"/>
            <a:r>
              <a:rPr lang="en-GB" smtClean="0"/>
              <a:t>Hatodik vázlatszint</a:t>
            </a:r>
          </a:p>
          <a:p>
            <a:pPr lvl="4"/>
            <a:r>
              <a:rPr lang="en-GB" smtClean="0"/>
              <a:t>Hetedik vázlatszint</a:t>
            </a:r>
          </a:p>
          <a:p>
            <a:pPr lvl="4"/>
            <a:r>
              <a:rPr lang="en-GB" smtClean="0"/>
              <a:t>Nyolcadik vázlatszint</a:t>
            </a:r>
          </a:p>
          <a:p>
            <a:pPr lvl="4"/>
            <a:r>
              <a:rPr lang="en-GB" smtClean="0"/>
              <a:t>Kilencedik vázlatszint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56485" y="6247376"/>
            <a:ext cx="2128320" cy="4709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07230">
              <a:lnSpc>
                <a:spcPct val="95000"/>
              </a:lnSpc>
              <a:buFont typeface="Times New Roman" pitchFamily="16" charset="0"/>
              <a:buNone/>
              <a:tabLst>
                <a:tab pos="656174" algn="l"/>
                <a:tab pos="1312343" algn="l"/>
                <a:tab pos="196851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97280" cy="4709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defTabSz="407230">
              <a:lnSpc>
                <a:spcPct val="95000"/>
              </a:lnSpc>
              <a:buFont typeface="Times New Roman" pitchFamily="16" charset="0"/>
              <a:buNone/>
              <a:tabLst>
                <a:tab pos="656174" algn="l"/>
                <a:tab pos="1312343" algn="l"/>
                <a:tab pos="1968519" algn="l"/>
                <a:tab pos="2624693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endParaRPr lang="hu-HU"/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-195840" y="-57606"/>
            <a:ext cx="848160" cy="7046660"/>
          </a:xfrm>
          <a:prstGeom prst="rect">
            <a:avLst/>
          </a:prstGeom>
          <a:solidFill>
            <a:srgbClr val="F5F5F5"/>
          </a:solidFill>
          <a:ln w="9360">
            <a:solidFill>
              <a:srgbClr val="C0C0C0"/>
            </a:solidFill>
            <a:miter lim="800000"/>
            <a:headEnd/>
            <a:tailEnd/>
          </a:ln>
        </p:spPr>
        <p:txBody>
          <a:bodyPr wrap="none" lIns="82885" tIns="41442" rIns="82885" bIns="41442" anchor="ctr"/>
          <a:lstStyle/>
          <a:p>
            <a:pPr defTabSz="405834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hu-HU">
              <a:solidFill>
                <a:srgbClr val="000000"/>
              </a:solidFill>
            </a:endParaRPr>
          </a:p>
        </p:txBody>
      </p: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6956645" y="6310749"/>
            <a:ext cx="1828800" cy="362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579" tIns="42422" rIns="81579" bIns="42422">
            <a:spAutoFit/>
          </a:bodyPr>
          <a:lstStyle>
            <a:lvl1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r" defTabSz="407230" eaLnBrk="1" fontAlgn="base" hangingPunct="0">
              <a:spcBef>
                <a:spcPts val="1020"/>
              </a:spcBef>
              <a:spcAft>
                <a:spcPct val="0"/>
              </a:spcAft>
              <a:buSzPct val="100000"/>
              <a:defRPr/>
            </a:pPr>
            <a:r>
              <a:rPr lang="hu-HU" smtClean="0">
                <a:solidFill>
                  <a:srgbClr val="3333FF"/>
                </a:solidFill>
              </a:rPr>
              <a:t>CONS</a:t>
            </a:r>
            <a:r>
              <a:rPr lang="hu-HU" smtClean="0">
                <a:solidFill>
                  <a:srgbClr val="008000"/>
                </a:solidFill>
              </a:rPr>
              <a:t>EDU</a:t>
            </a:r>
            <a:r>
              <a:rPr lang="hu-HU" smtClean="0">
                <a:solidFill>
                  <a:srgbClr val="000000"/>
                </a:solidFill>
              </a:rPr>
              <a:t> BT.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8490242" y="162738"/>
            <a:ext cx="488160" cy="470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07230">
              <a:lnSpc>
                <a:spcPct val="99000"/>
              </a:lnSpc>
              <a:buFont typeface="Times New Roman" pitchFamily="16" charset="0"/>
              <a:buNone/>
              <a:defRPr sz="1300">
                <a:solidFill>
                  <a:srgbClr val="000000"/>
                </a:solidFill>
                <a:latin typeface="Century Gothic" pitchFamily="32" charset="0"/>
                <a:ea typeface="+mn-ea"/>
                <a:cs typeface="Lucida Sans Unicode" charset="0"/>
              </a:defRPr>
            </a:lvl1pPr>
          </a:lstStyle>
          <a:p>
            <a:pPr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fld id="{0E25462D-BBC1-4673-8E49-1BCC6841D1D3}" type="slidenum">
              <a:rPr lang="hu-HU"/>
              <a:pPr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defRPr/>
              </a:pPr>
              <a:t>‹#›</a:t>
            </a:fld>
            <a:endParaRPr lang="hu-HU"/>
          </a:p>
        </p:txBody>
      </p:sp>
      <p:pic>
        <p:nvPicPr>
          <p:cNvPr id="1034" name="Kép 9" descr="moodle_logo_transp_letter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6650"/>
            <a:ext cx="704160" cy="528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5"/>
    </p:custDataLst>
    <p:extLst>
      <p:ext uri="{BB962C8B-B14F-4D97-AF65-F5344CB8AC3E}">
        <p14:creationId xmlns:p14="http://schemas.microsoft.com/office/powerpoint/2010/main" val="251575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xStyles>
    <p:titleStyle>
      <a:lvl1pPr algn="l" defTabSz="405834" rtl="0" eaLnBrk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280099"/>
          </a:solidFill>
          <a:latin typeface="+mj-lt"/>
          <a:ea typeface="Lucida Sans Unicode" charset="0"/>
          <a:cs typeface="+mj-cs"/>
        </a:defRPr>
      </a:lvl1pPr>
      <a:lvl2pPr algn="l" defTabSz="405834" rtl="0" eaLnBrk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280099"/>
          </a:solidFill>
          <a:latin typeface="Tahoma" pitchFamily="32" charset="0"/>
          <a:ea typeface="Lucida Sans Unicode" charset="0"/>
          <a:cs typeface="Lucida Sans Unicode" charset="0"/>
        </a:defRPr>
      </a:lvl2pPr>
      <a:lvl3pPr algn="l" defTabSz="405834" rtl="0" eaLnBrk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280099"/>
          </a:solidFill>
          <a:latin typeface="Tahoma" pitchFamily="32" charset="0"/>
          <a:ea typeface="Lucida Sans Unicode" charset="0"/>
          <a:cs typeface="Lucida Sans Unicode" charset="0"/>
        </a:defRPr>
      </a:lvl3pPr>
      <a:lvl4pPr algn="l" defTabSz="405834" rtl="0" eaLnBrk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280099"/>
          </a:solidFill>
          <a:latin typeface="Tahoma" pitchFamily="32" charset="0"/>
          <a:ea typeface="Lucida Sans Unicode" charset="0"/>
          <a:cs typeface="Lucida Sans Unicode" charset="0"/>
        </a:defRPr>
      </a:lvl4pPr>
      <a:lvl5pPr algn="l" defTabSz="405834" rtl="0" eaLnBrk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280099"/>
          </a:solidFill>
          <a:latin typeface="Tahoma" pitchFamily="32" charset="0"/>
          <a:ea typeface="Lucida Sans Unicode" charset="0"/>
          <a:cs typeface="Lucida Sans Unicode" charset="0"/>
        </a:defRPr>
      </a:lvl5pPr>
      <a:lvl6pPr marL="2279340" indent="-207213" algn="l" defTabSz="407230" rtl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280099"/>
          </a:solidFill>
          <a:latin typeface="Tahoma" pitchFamily="32" charset="0"/>
          <a:cs typeface="Lucida Sans Unicode" charset="0"/>
        </a:defRPr>
      </a:lvl6pPr>
      <a:lvl7pPr marL="2693764" indent="-207213" algn="l" defTabSz="407230" rtl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280099"/>
          </a:solidFill>
          <a:latin typeface="Tahoma" pitchFamily="32" charset="0"/>
          <a:cs typeface="Lucida Sans Unicode" charset="0"/>
        </a:defRPr>
      </a:lvl7pPr>
      <a:lvl8pPr marL="3108192" indent="-207213" algn="l" defTabSz="407230" rtl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280099"/>
          </a:solidFill>
          <a:latin typeface="Tahoma" pitchFamily="32" charset="0"/>
          <a:cs typeface="Lucida Sans Unicode" charset="0"/>
        </a:defRPr>
      </a:lvl8pPr>
      <a:lvl9pPr marL="3522615" indent="-207213" algn="l" defTabSz="407230" rtl="0" fontAlgn="base" hangingPunct="0">
        <a:lnSpc>
          <a:spcPct val="10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280099"/>
          </a:solidFill>
          <a:latin typeface="Tahoma" pitchFamily="32" charset="0"/>
          <a:cs typeface="Lucida Sans Unicode" charset="0"/>
        </a:defRPr>
      </a:lvl9pPr>
    </p:titleStyle>
    <p:bodyStyle>
      <a:lvl1pPr marL="309412" indent="-309412" algn="l" defTabSz="405834" rtl="0" eaLnBrk="0" fontAlgn="base" hangingPunct="0">
        <a:lnSpc>
          <a:spcPct val="93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  <a:ea typeface="Lucida Sans Unicode" charset="0"/>
          <a:cs typeface="+mn-cs"/>
        </a:defRPr>
      </a:lvl1pPr>
      <a:lvl2pPr marL="672074" indent="-257604" algn="l" defTabSz="405834" rtl="0" eaLnBrk="0" fontAlgn="base" hangingPunct="0">
        <a:lnSpc>
          <a:spcPct val="93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8" charset="0"/>
        <a:defRPr sz="2500">
          <a:solidFill>
            <a:srgbClr val="000000"/>
          </a:solidFill>
          <a:latin typeface="+mn-lt"/>
          <a:ea typeface="Lucida Sans Unicode" charset="0"/>
          <a:cs typeface="+mn-cs"/>
        </a:defRPr>
      </a:lvl2pPr>
      <a:lvl3pPr marL="1034734" indent="-205795" algn="l" defTabSz="405834" rtl="0" eaLnBrk="0" fontAlgn="base" hangingPunct="0">
        <a:lnSpc>
          <a:spcPct val="93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Lucida Sans Unicode" charset="0"/>
          <a:cs typeface="+mn-cs"/>
        </a:defRPr>
      </a:lvl3pPr>
      <a:lvl4pPr marL="1449200" indent="-205795" algn="l" defTabSz="405834" rtl="0" eaLnBrk="0" fontAlgn="base" hangingPunct="0">
        <a:lnSpc>
          <a:spcPct val="93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  <a:ea typeface="Lucida Sans Unicode" charset="0"/>
          <a:cs typeface="+mn-cs"/>
        </a:defRPr>
      </a:lvl4pPr>
      <a:lvl5pPr marL="1863669" indent="-205795" algn="l" defTabSz="405834" rtl="0" eaLnBrk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  <a:ea typeface="Lucida Sans Unicode" charset="0"/>
          <a:cs typeface="+mn-cs"/>
        </a:defRPr>
      </a:lvl5pPr>
      <a:lvl6pPr marL="2279340" indent="-207213" algn="l" defTabSz="407230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cs typeface="+mn-cs"/>
        </a:defRPr>
      </a:lvl6pPr>
      <a:lvl7pPr marL="2693764" indent="-207213" algn="l" defTabSz="407230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cs typeface="+mn-cs"/>
        </a:defRPr>
      </a:lvl7pPr>
      <a:lvl8pPr marL="3108192" indent="-207213" algn="l" defTabSz="407230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cs typeface="+mn-cs"/>
        </a:defRPr>
      </a:lvl8pPr>
      <a:lvl9pPr marL="3522615" indent="-207213" algn="l" defTabSz="407230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8288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425" algn="l" defTabSz="8288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8850" algn="l" defTabSz="8288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275" algn="l" defTabSz="8288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7700" algn="l" defTabSz="8288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2126" algn="l" defTabSz="8288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6552" algn="l" defTabSz="8288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0977" algn="l" defTabSz="8288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5402" algn="l" defTabSz="82885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oodle.org/28/en/Upgrading" TargetMode="Externa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7.xml"/><Relationship Id="rId4" Type="http://schemas.openxmlformats.org/officeDocument/2006/relationships/hyperlink" Target="https://docs.moodle.org/29/en/Upgradin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5.xml"/><Relationship Id="rId1" Type="http://schemas.openxmlformats.org/officeDocument/2006/relationships/tags" Target="../tags/tag30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9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oodle.org/dev/Moodle_2.8_release_notes" TargetMode="Externa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0.xml"/><Relationship Id="rId4" Type="http://schemas.openxmlformats.org/officeDocument/2006/relationships/hyperlink" Target="https://docs.moodle.org/28/en/New_feature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3" descr="Moodle Web 2.0 Glassy.jpe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0" y="199983"/>
            <a:ext cx="65405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317057"/>
            <a:ext cx="7772400" cy="1008112"/>
          </a:xfrm>
        </p:spPr>
        <p:txBody>
          <a:bodyPr>
            <a:normAutofit/>
          </a:bodyPr>
          <a:lstStyle/>
          <a:p>
            <a:r>
              <a:rPr lang="hu-HU" sz="6000" dirty="0">
                <a:solidFill>
                  <a:srgbClr val="FF9900"/>
                </a:solidFill>
              </a:rPr>
              <a:t>Útban a 3.0 felé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2199177" y="3542057"/>
            <a:ext cx="45859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smtClean="0"/>
              <a:t>Vágvölgyi Csaba</a:t>
            </a:r>
            <a:br>
              <a:rPr lang="hu-HU" sz="2800" dirty="0" smtClean="0"/>
            </a:br>
            <a:r>
              <a:rPr lang="hu-HU" sz="2800" dirty="0" err="1" smtClean="0"/>
              <a:t>vagvolgyi.csaba</a:t>
            </a:r>
            <a:r>
              <a:rPr lang="hu-HU" sz="2800" dirty="0" smtClean="0"/>
              <a:t>@</a:t>
            </a:r>
            <a:r>
              <a:rPr lang="hu-HU" sz="2800" dirty="0" err="1" smtClean="0"/>
              <a:t>consedu.hu</a:t>
            </a:r>
            <a:endParaRPr lang="hu-HU" sz="2800" dirty="0"/>
          </a:p>
        </p:txBody>
      </p:sp>
      <p:sp>
        <p:nvSpPr>
          <p:cNvPr id="10" name="Szövegdoboz 9"/>
          <p:cNvSpPr txBox="1"/>
          <p:nvPr/>
        </p:nvSpPr>
        <p:spPr>
          <a:xfrm>
            <a:off x="2199177" y="4543927"/>
            <a:ext cx="4578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smtClean="0"/>
              <a:t>Papp Gyula</a:t>
            </a:r>
          </a:p>
          <a:p>
            <a:pPr algn="ctr"/>
            <a:r>
              <a:rPr lang="hu-HU" sz="2800" dirty="0" err="1" smtClean="0"/>
              <a:t>gyula.papp</a:t>
            </a:r>
            <a:r>
              <a:rPr lang="hu-HU" sz="2800" dirty="0" smtClean="0"/>
              <a:t>@</a:t>
            </a:r>
            <a:r>
              <a:rPr lang="hu-HU" sz="2800" dirty="0" err="1" smtClean="0"/>
              <a:t>consedu.hu</a:t>
            </a:r>
            <a:endParaRPr lang="hu-HU" sz="28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795994" y="5925569"/>
            <a:ext cx="5573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smtClean="0">
                <a:solidFill>
                  <a:srgbClr val="0070C0"/>
                </a:solidFill>
              </a:rPr>
              <a:t>10. magyar </a:t>
            </a:r>
            <a:r>
              <a:rPr lang="hu-HU" sz="2800" dirty="0" err="1" smtClean="0">
                <a:solidFill>
                  <a:srgbClr val="0070C0"/>
                </a:solidFill>
              </a:rPr>
              <a:t>MoodeMoot</a:t>
            </a:r>
            <a:r>
              <a:rPr lang="hu-HU" sz="2800" dirty="0" smtClean="0">
                <a:solidFill>
                  <a:srgbClr val="0070C0"/>
                </a:solidFill>
              </a:rPr>
              <a:t> konferencia </a:t>
            </a:r>
            <a:br>
              <a:rPr lang="hu-HU" sz="2800" dirty="0" smtClean="0">
                <a:solidFill>
                  <a:srgbClr val="0070C0"/>
                </a:solidFill>
              </a:rPr>
            </a:br>
            <a:r>
              <a:rPr lang="hu-HU" sz="2800" dirty="0" smtClean="0">
                <a:solidFill>
                  <a:srgbClr val="0070C0"/>
                </a:solidFill>
              </a:rPr>
              <a:t>Óbudai Egyetem, 2015. június 26.</a:t>
            </a:r>
            <a:endParaRPr lang="hu-HU" sz="280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36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Támogatás ideje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6484" y="1600009"/>
            <a:ext cx="8508003" cy="4746738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 smtClean="0"/>
              <a:t>Általános támogatási idő: 12 hónap</a:t>
            </a:r>
          </a:p>
          <a:p>
            <a:r>
              <a:rPr lang="hu-HU" sz="2800" b="1" dirty="0" smtClean="0"/>
              <a:t>2.7</a:t>
            </a:r>
            <a:r>
              <a:rPr lang="hu-HU" sz="2800" dirty="0" smtClean="0"/>
              <a:t> (</a:t>
            </a:r>
            <a:r>
              <a:rPr lang="hu-HU" sz="2800" dirty="0" smtClean="0">
                <a:solidFill>
                  <a:srgbClr val="FF0000"/>
                </a:solidFill>
              </a:rPr>
              <a:t>LTS</a:t>
            </a:r>
            <a:r>
              <a:rPr lang="hu-HU" sz="2800" dirty="0" smtClean="0"/>
              <a:t> kiadás) Jelentős hibák és biztonsági kockázatot jelentő kód javítása: </a:t>
            </a:r>
            <a:br>
              <a:rPr lang="hu-HU" sz="2800" dirty="0" smtClean="0"/>
            </a:br>
            <a:r>
              <a:rPr lang="hu-HU" sz="2800" dirty="0" smtClean="0"/>
              <a:t>2017. május 8. </a:t>
            </a:r>
            <a:r>
              <a:rPr lang="en-US" sz="2800" dirty="0" smtClean="0"/>
              <a:t>(</a:t>
            </a:r>
            <a:r>
              <a:rPr lang="en-US" sz="2800" dirty="0">
                <a:solidFill>
                  <a:srgbClr val="FF0000"/>
                </a:solidFill>
              </a:rPr>
              <a:t>36</a:t>
            </a:r>
            <a:r>
              <a:rPr lang="en-US" sz="2800" dirty="0"/>
              <a:t> </a:t>
            </a:r>
            <a:r>
              <a:rPr lang="hu-HU" sz="2800" dirty="0" smtClean="0"/>
              <a:t>hónap</a:t>
            </a:r>
            <a:r>
              <a:rPr lang="en-US" sz="2800" dirty="0" smtClean="0"/>
              <a:t>)</a:t>
            </a:r>
            <a:endParaRPr lang="hu-HU" sz="2800" dirty="0" smtClean="0"/>
          </a:p>
          <a:p>
            <a:r>
              <a:rPr lang="hu-HU" sz="2800" b="1" dirty="0" smtClean="0"/>
              <a:t>2.8</a:t>
            </a:r>
            <a:r>
              <a:rPr lang="hu-HU" sz="2800" dirty="0"/>
              <a:t> Jelentős hibák </a:t>
            </a:r>
            <a:r>
              <a:rPr lang="hu-HU" sz="2800" dirty="0" smtClean="0"/>
              <a:t>és </a:t>
            </a:r>
            <a:r>
              <a:rPr lang="hu-HU" sz="2800" dirty="0"/>
              <a:t>biztonsági kockázatot jelentő kód javítása: </a:t>
            </a: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>2016. </a:t>
            </a:r>
            <a:r>
              <a:rPr lang="hu-HU" sz="2800" dirty="0"/>
              <a:t>május </a:t>
            </a:r>
            <a:r>
              <a:rPr lang="hu-HU" sz="2800" dirty="0" smtClean="0"/>
              <a:t>9. </a:t>
            </a:r>
            <a:r>
              <a:rPr lang="en-US" sz="2800" dirty="0" smtClean="0"/>
              <a:t>(</a:t>
            </a:r>
            <a:r>
              <a:rPr lang="hu-HU" sz="2800" dirty="0" smtClean="0"/>
              <a:t>18</a:t>
            </a:r>
            <a:r>
              <a:rPr lang="en-US" sz="2800" dirty="0" smtClean="0"/>
              <a:t> </a:t>
            </a:r>
            <a:r>
              <a:rPr lang="hu-HU" sz="2800" dirty="0"/>
              <a:t>hónap</a:t>
            </a:r>
            <a:r>
              <a:rPr lang="en-US" sz="2800" dirty="0"/>
              <a:t>)</a:t>
            </a:r>
            <a:endParaRPr lang="hu-HU" sz="2800" dirty="0"/>
          </a:p>
          <a:p>
            <a:r>
              <a:rPr lang="hu-HU" sz="2800" b="1" dirty="0" smtClean="0"/>
              <a:t>2.9</a:t>
            </a:r>
            <a:r>
              <a:rPr lang="hu-HU" sz="2800" dirty="0" smtClean="0"/>
              <a:t> </a:t>
            </a:r>
            <a:r>
              <a:rPr lang="hu-HU" sz="2800" dirty="0"/>
              <a:t>Jelentős hibák</a:t>
            </a:r>
            <a:r>
              <a:rPr lang="hu-HU" sz="2800" dirty="0" smtClean="0"/>
              <a:t> </a:t>
            </a:r>
            <a:r>
              <a:rPr lang="hu-HU" sz="2800" dirty="0"/>
              <a:t>és biztonsági kockázatot jelentő kód javítása: </a:t>
            </a: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>2016</a:t>
            </a:r>
            <a:r>
              <a:rPr lang="hu-HU" sz="2800" dirty="0"/>
              <a:t>. </a:t>
            </a:r>
            <a:r>
              <a:rPr lang="hu-HU" sz="2800" dirty="0" smtClean="0"/>
              <a:t>november 14. </a:t>
            </a:r>
            <a:r>
              <a:rPr lang="en-US" sz="2800" dirty="0"/>
              <a:t>(</a:t>
            </a:r>
            <a:r>
              <a:rPr lang="hu-HU" sz="2800" dirty="0"/>
              <a:t>18</a:t>
            </a:r>
            <a:r>
              <a:rPr lang="en-US" sz="2800" dirty="0"/>
              <a:t> </a:t>
            </a:r>
            <a:r>
              <a:rPr lang="hu-HU" sz="2800" dirty="0"/>
              <a:t>hónap</a:t>
            </a:r>
            <a:r>
              <a:rPr lang="en-US" sz="2800" dirty="0" smtClean="0"/>
              <a:t>)</a:t>
            </a:r>
            <a:endParaRPr lang="hu-HU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035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Frissítsünk?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2.7.x vagy 2.8.x esetleg 2.9? </a:t>
            </a:r>
          </a:p>
          <a:p>
            <a:pPr lvl="1"/>
            <a:r>
              <a:rPr lang="hu-HU" sz="2400" dirty="0">
                <a:hlinkClick r:id="rId3"/>
              </a:rPr>
              <a:t>https://docs.moodle.org/28/en/Upgrading</a:t>
            </a:r>
            <a:endParaRPr lang="hu-HU" sz="2400" dirty="0"/>
          </a:p>
          <a:p>
            <a:pPr lvl="1"/>
            <a:r>
              <a:rPr lang="hu-HU" sz="2400" dirty="0">
                <a:hlinkClick r:id="rId4"/>
              </a:rPr>
              <a:t>https://docs.moodle.org/29/en/Upgrading</a:t>
            </a:r>
            <a:endParaRPr lang="hu-HU" sz="2400" dirty="0"/>
          </a:p>
          <a:p>
            <a:r>
              <a:rPr lang="hu-HU" dirty="0" smtClean="0"/>
              <a:t>Várjuk meg a 2.9.1-et!</a:t>
            </a:r>
          </a:p>
          <a:p>
            <a:r>
              <a:rPr lang="hu-HU" dirty="0" smtClean="0"/>
              <a:t>A minimálisan megkövetelt PHP verzió a 2.7 óta az </a:t>
            </a:r>
            <a:r>
              <a:rPr lang="hu-HU" b="1" dirty="0" smtClean="0"/>
              <a:t>5.4.4 </a:t>
            </a:r>
            <a:r>
              <a:rPr lang="hu-HU" dirty="0" smtClean="0"/>
              <a:t>(ez nem változott)</a:t>
            </a:r>
          </a:p>
          <a:p>
            <a:r>
              <a:rPr lang="hu-HU" dirty="0" smtClean="0"/>
              <a:t>Ellenőrizni kell a használt kiegészítők kompatibilitását!</a:t>
            </a:r>
          </a:p>
          <a:p>
            <a:r>
              <a:rPr lang="hu-HU" dirty="0" smtClean="0"/>
              <a:t>A jövő ???</a:t>
            </a:r>
            <a:endParaRPr lang="hu-H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6346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Moodle</a:t>
            </a:r>
            <a:r>
              <a:rPr lang="hu-HU" dirty="0" smtClean="0"/>
              <a:t> 3.0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Nem kell a 2-es verzióhoz hasonló megújulásra számítanunk (szerencsére?)</a:t>
            </a:r>
          </a:p>
          <a:p>
            <a:r>
              <a:rPr lang="hu-HU" dirty="0" smtClean="0"/>
              <a:t>A tervezett megjelenés ideje: 2015. nov. 9.</a:t>
            </a:r>
          </a:p>
          <a:p>
            <a:r>
              <a:rPr lang="hu-HU" dirty="0" smtClean="0"/>
              <a:t>Már letölthető: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61" y="4159575"/>
            <a:ext cx="8604448" cy="243777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1459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fejlesztés irányelvei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6484" y="1600009"/>
            <a:ext cx="8508003" cy="4746738"/>
          </a:xfrm>
        </p:spPr>
        <p:txBody>
          <a:bodyPr/>
          <a:lstStyle/>
          <a:p>
            <a:r>
              <a:rPr lang="hu-HU" dirty="0" smtClean="0"/>
              <a:t>Használhatóság (</a:t>
            </a:r>
            <a:r>
              <a:rPr lang="hu-HU" dirty="0" err="1"/>
              <a:t>Usability</a:t>
            </a:r>
            <a:r>
              <a:rPr lang="hu-HU" dirty="0"/>
              <a:t> and </a:t>
            </a:r>
            <a:r>
              <a:rPr lang="hu-HU" dirty="0" err="1" smtClean="0"/>
              <a:t>Accessibility</a:t>
            </a:r>
            <a:r>
              <a:rPr lang="hu-HU" dirty="0" smtClean="0"/>
              <a:t>)</a:t>
            </a:r>
            <a:br>
              <a:rPr lang="hu-HU" dirty="0" smtClean="0"/>
            </a:br>
            <a:r>
              <a:rPr lang="hu-HU" dirty="0" smtClean="0"/>
              <a:t>Új </a:t>
            </a:r>
            <a:r>
              <a:rPr lang="hu-HU" dirty="0"/>
              <a:t>Bootstrap3 </a:t>
            </a:r>
            <a:r>
              <a:rPr lang="hu-HU" dirty="0" smtClean="0"/>
              <a:t>alapú stílus?</a:t>
            </a:r>
            <a:endParaRPr lang="hu-HU" dirty="0"/>
          </a:p>
          <a:p>
            <a:r>
              <a:rPr lang="hu-HU" dirty="0" smtClean="0"/>
              <a:t>A </a:t>
            </a:r>
            <a:r>
              <a:rPr lang="hu-HU" dirty="0" err="1"/>
              <a:t>Moodle</a:t>
            </a:r>
            <a:r>
              <a:rPr lang="hu-HU" dirty="0"/>
              <a:t> </a:t>
            </a:r>
            <a:r>
              <a:rPr lang="hu-HU" dirty="0" err="1"/>
              <a:t>Plugins</a:t>
            </a:r>
            <a:r>
              <a:rPr lang="hu-HU" dirty="0"/>
              <a:t> </a:t>
            </a:r>
            <a:r>
              <a:rPr lang="hu-HU" dirty="0" err="1" smtClean="0"/>
              <a:t>Directory</a:t>
            </a:r>
            <a:r>
              <a:rPr lang="hu-HU" dirty="0" smtClean="0"/>
              <a:t> fejlesztése</a:t>
            </a:r>
          </a:p>
          <a:p>
            <a:r>
              <a:rPr lang="hu-HU" dirty="0" smtClean="0"/>
              <a:t>Kompetenciák és tanulási célok jobb kezelése</a:t>
            </a:r>
          </a:p>
          <a:p>
            <a:r>
              <a:rPr lang="hu-HU" dirty="0" err="1" smtClean="0"/>
              <a:t>Értekélőfelületek</a:t>
            </a:r>
            <a:r>
              <a:rPr lang="hu-HU" dirty="0" smtClean="0"/>
              <a:t> további fejlesztése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moodle.net</a:t>
            </a:r>
            <a:r>
              <a:rPr lang="hu-HU" dirty="0" smtClean="0"/>
              <a:t> (</a:t>
            </a:r>
            <a:r>
              <a:rPr lang="hu-HU" dirty="0" err="1" smtClean="0"/>
              <a:t>Moodle</a:t>
            </a:r>
            <a:r>
              <a:rPr lang="hu-HU" dirty="0" smtClean="0"/>
              <a:t> hálózat) lehetőségeinek kiterjesztése </a:t>
            </a:r>
            <a:endParaRPr lang="hu-H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046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0"/>
            <a:ext cx="7869600" cy="959141"/>
          </a:xfrm>
        </p:spPr>
        <p:txBody>
          <a:bodyPr/>
          <a:lstStyle/>
          <a:p>
            <a:pPr algn="ctr" eaLnBrk="1">
              <a:tabLst>
                <a:tab pos="654802" algn="l"/>
                <a:tab pos="1311044" algn="l"/>
                <a:tab pos="1967286" algn="l"/>
                <a:tab pos="2623527" algn="l"/>
                <a:tab pos="3279768" algn="l"/>
                <a:tab pos="3936010" algn="l"/>
                <a:tab pos="4592251" algn="l"/>
                <a:tab pos="5248491" algn="l"/>
                <a:tab pos="5904734" algn="l"/>
                <a:tab pos="6560974" algn="l"/>
                <a:tab pos="7217216" algn="l"/>
              </a:tabLst>
            </a:pPr>
            <a:r>
              <a:rPr lang="hu-HU" sz="4400" dirty="0" smtClean="0">
                <a:ea typeface="Lucida Sans Unicode" pitchFamily="34" charset="0"/>
              </a:rPr>
              <a:t>Köszönjük a figyelmet! 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83362" y="1731063"/>
            <a:ext cx="4572000" cy="2706049"/>
          </a:xfrm>
        </p:spPr>
        <p:txBody>
          <a:bodyPr tIns="0"/>
          <a:lstStyle/>
          <a:p>
            <a:pPr eaLnBrk="1" hangingPunct="1">
              <a:lnSpc>
                <a:spcPct val="100000"/>
              </a:lnSpc>
              <a:spcAft>
                <a:spcPts val="544"/>
              </a:spcAft>
              <a:tabLst>
                <a:tab pos="654802" algn="l"/>
                <a:tab pos="1311044" algn="l"/>
                <a:tab pos="1967286" algn="l"/>
                <a:tab pos="2623527" algn="l"/>
                <a:tab pos="3279768" algn="l"/>
                <a:tab pos="3936010" algn="l"/>
              </a:tabLst>
            </a:pPr>
            <a:r>
              <a:rPr lang="hu-HU" sz="3300" b="1" dirty="0">
                <a:solidFill>
                  <a:srgbClr val="336600"/>
                </a:solidFill>
                <a:cs typeface="Tahoma" pitchFamily="34" charset="0"/>
              </a:rPr>
              <a:t>http://</a:t>
            </a:r>
            <a:r>
              <a:rPr lang="hu-HU" sz="3300" b="1" dirty="0">
                <a:solidFill>
                  <a:srgbClr val="FFAF00"/>
                </a:solidFill>
                <a:cs typeface="Tahoma" pitchFamily="34" charset="0"/>
              </a:rPr>
              <a:t>moodle</a:t>
            </a:r>
            <a:r>
              <a:rPr lang="hu-HU" sz="3300" b="1" dirty="0">
                <a:solidFill>
                  <a:srgbClr val="336600"/>
                </a:solidFill>
                <a:cs typeface="Tahoma" pitchFamily="34" charset="0"/>
              </a:rPr>
              <a:t>moot.hu</a:t>
            </a:r>
          </a:p>
          <a:p>
            <a:pPr eaLnBrk="1" hangingPunct="1">
              <a:lnSpc>
                <a:spcPct val="100000"/>
              </a:lnSpc>
              <a:tabLst>
                <a:tab pos="654802" algn="l"/>
                <a:tab pos="1311044" algn="l"/>
                <a:tab pos="1967286" algn="l"/>
                <a:tab pos="2623527" algn="l"/>
                <a:tab pos="3279768" algn="l"/>
                <a:tab pos="3936010" algn="l"/>
              </a:tabLst>
            </a:pPr>
            <a:r>
              <a:rPr lang="hu-HU" sz="2000" dirty="0">
                <a:cs typeface="Tahoma" pitchFamily="34" charset="0"/>
              </a:rPr>
              <a:t>A magyar </a:t>
            </a:r>
            <a:r>
              <a:rPr lang="hu-HU" sz="2000" dirty="0" err="1">
                <a:cs typeface="Tahoma" pitchFamily="34" charset="0"/>
              </a:rPr>
              <a:t>Moodle</a:t>
            </a:r>
            <a:r>
              <a:rPr lang="hu-HU" sz="2000" dirty="0">
                <a:cs typeface="Tahoma" pitchFamily="34" charset="0"/>
              </a:rPr>
              <a:t> közösség oldala</a:t>
            </a:r>
          </a:p>
          <a:p>
            <a:pPr eaLnBrk="1" hangingPunct="1">
              <a:lnSpc>
                <a:spcPct val="102000"/>
              </a:lnSpc>
              <a:tabLst>
                <a:tab pos="654802" algn="l"/>
                <a:tab pos="1311044" algn="l"/>
                <a:tab pos="1967286" algn="l"/>
                <a:tab pos="2623527" algn="l"/>
                <a:tab pos="3279768" algn="l"/>
                <a:tab pos="3936010" algn="l"/>
              </a:tabLst>
            </a:pPr>
            <a:endParaRPr lang="hu-HU" sz="2000" dirty="0">
              <a:cs typeface="Tahoma" pitchFamily="34" charset="0"/>
            </a:endParaRPr>
          </a:p>
          <a:p>
            <a:pPr eaLnBrk="1" hangingPunct="1">
              <a:lnSpc>
                <a:spcPct val="100000"/>
              </a:lnSpc>
              <a:spcAft>
                <a:spcPts val="544"/>
              </a:spcAft>
              <a:tabLst>
                <a:tab pos="654802" algn="l"/>
                <a:tab pos="1311044" algn="l"/>
                <a:tab pos="1967286" algn="l"/>
                <a:tab pos="2623527" algn="l"/>
                <a:tab pos="3279768" algn="l"/>
                <a:tab pos="3936010" algn="l"/>
              </a:tabLst>
            </a:pPr>
            <a:r>
              <a:rPr lang="hu-HU" sz="3300" b="1" dirty="0">
                <a:solidFill>
                  <a:srgbClr val="336600"/>
                </a:solidFill>
                <a:cs typeface="Tahoma" pitchFamily="34" charset="0"/>
              </a:rPr>
              <a:t>http://</a:t>
            </a:r>
            <a:r>
              <a:rPr lang="hu-HU" sz="3300" b="1" dirty="0">
                <a:solidFill>
                  <a:srgbClr val="0033CC"/>
                </a:solidFill>
                <a:cs typeface="Tahoma" pitchFamily="34" charset="0"/>
              </a:rPr>
              <a:t>cons</a:t>
            </a:r>
            <a:r>
              <a:rPr lang="hu-HU" sz="3300" b="1" dirty="0">
                <a:solidFill>
                  <a:srgbClr val="336600"/>
                </a:solidFill>
                <a:cs typeface="Tahoma" pitchFamily="34" charset="0"/>
              </a:rPr>
              <a:t>edu.hu</a:t>
            </a:r>
          </a:p>
          <a:p>
            <a:pPr eaLnBrk="1" hangingPunct="1">
              <a:tabLst>
                <a:tab pos="654802" algn="l"/>
                <a:tab pos="1311044" algn="l"/>
                <a:tab pos="1967286" algn="l"/>
                <a:tab pos="2623527" algn="l"/>
                <a:tab pos="3279768" algn="l"/>
                <a:tab pos="3936010" algn="l"/>
              </a:tabLst>
            </a:pPr>
            <a:r>
              <a:rPr lang="hu-HU" sz="2000" dirty="0" err="1">
                <a:cs typeface="Tahoma" pitchFamily="34" charset="0"/>
              </a:rPr>
              <a:t>eLearning</a:t>
            </a:r>
            <a:r>
              <a:rPr lang="hu-HU" sz="2000" dirty="0">
                <a:cs typeface="Tahoma" pitchFamily="34" charset="0"/>
              </a:rPr>
              <a:t> </a:t>
            </a:r>
            <a:r>
              <a:rPr lang="hu-HU" sz="2000" dirty="0" smtClean="0">
                <a:cs typeface="Tahoma" pitchFamily="34" charset="0"/>
              </a:rPr>
              <a:t>tanácsadás és oktatás</a:t>
            </a:r>
            <a:endParaRPr lang="hu-HU" sz="2000" dirty="0">
              <a:cs typeface="Tahoma" pitchFamily="34" charset="0"/>
            </a:endParaRPr>
          </a:p>
        </p:txBody>
      </p:sp>
      <p:pic>
        <p:nvPicPr>
          <p:cNvPr id="7168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80" y="1427190"/>
            <a:ext cx="3309592" cy="3309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63890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Miről lesz szó?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6484" y="1600009"/>
            <a:ext cx="8363987" cy="4746738"/>
          </a:xfrm>
        </p:spPr>
        <p:txBody>
          <a:bodyPr/>
          <a:lstStyle/>
          <a:p>
            <a:r>
              <a:rPr lang="hu-HU" dirty="0" smtClean="0"/>
              <a:t>Mi történt az elmúlt egy évben a </a:t>
            </a:r>
            <a:r>
              <a:rPr lang="hu-HU" dirty="0" err="1" smtClean="0"/>
              <a:t>Moodle</a:t>
            </a:r>
            <a:r>
              <a:rPr lang="hu-HU" dirty="0" smtClean="0"/>
              <a:t> világában?</a:t>
            </a:r>
          </a:p>
          <a:p>
            <a:r>
              <a:rPr lang="hu-HU" dirty="0" smtClean="0"/>
              <a:t>A 2.8 és 2.9 </a:t>
            </a:r>
            <a:r>
              <a:rPr lang="hu-HU" dirty="0" err="1" smtClean="0"/>
              <a:t>Moodle</a:t>
            </a:r>
            <a:r>
              <a:rPr lang="hu-HU" dirty="0" smtClean="0"/>
              <a:t> verziók újdonságai</a:t>
            </a:r>
          </a:p>
          <a:p>
            <a:r>
              <a:rPr lang="hu-HU" dirty="0" smtClean="0"/>
              <a:t>Miért érdemes frissíteni és mikor kell várni? </a:t>
            </a:r>
          </a:p>
          <a:p>
            <a:r>
              <a:rPr lang="hu-HU" dirty="0" smtClean="0"/>
              <a:t>Milyen fejlesztések várhatók a közeljövőben?</a:t>
            </a:r>
          </a:p>
          <a:p>
            <a:endParaRPr lang="hu-H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155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Moodle</a:t>
            </a:r>
            <a:r>
              <a:rPr lang="hu-HU" dirty="0" smtClean="0"/>
              <a:t> 2.8 számokban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6652" y="1340768"/>
            <a:ext cx="6984776" cy="4963342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331640" y="6300066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Forrás: https://</a:t>
            </a:r>
            <a:r>
              <a:rPr lang="hu-HU" dirty="0" smtClean="0"/>
              <a:t>docs.moodle.org/dev/Moodle_2.8_release_notes</a:t>
            </a:r>
            <a:endParaRPr lang="hu-H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48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Újdonságok 2.8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400" dirty="0">
                <a:hlinkClick r:id="rId3"/>
              </a:rPr>
              <a:t>https://</a:t>
            </a:r>
            <a:r>
              <a:rPr lang="hu-HU" sz="2400" dirty="0" smtClean="0">
                <a:hlinkClick r:id="rId3"/>
              </a:rPr>
              <a:t>docs.moodle.org/dev/Moodle_2.8_release_notes</a:t>
            </a:r>
            <a:r>
              <a:rPr lang="hu-HU" sz="2400" dirty="0"/>
              <a:t/>
            </a:r>
            <a:br>
              <a:rPr lang="hu-HU" sz="2400" dirty="0"/>
            </a:br>
            <a:r>
              <a:rPr lang="hu-HU" sz="2400" dirty="0">
                <a:hlinkClick r:id="rId4"/>
              </a:rPr>
              <a:t>https://</a:t>
            </a:r>
            <a:r>
              <a:rPr lang="hu-HU" sz="2400" dirty="0" smtClean="0">
                <a:hlinkClick r:id="rId4"/>
              </a:rPr>
              <a:t>docs.moodle.org/28/en/New_features</a:t>
            </a:r>
            <a:endParaRPr lang="hu-HU" sz="2400" dirty="0" smtClean="0"/>
          </a:p>
          <a:p>
            <a:r>
              <a:rPr lang="hu-HU" dirty="0" err="1" smtClean="0"/>
              <a:t>Event</a:t>
            </a:r>
            <a:r>
              <a:rPr lang="hu-HU" dirty="0" smtClean="0"/>
              <a:t> </a:t>
            </a:r>
            <a:r>
              <a:rPr lang="hu-HU" dirty="0"/>
              <a:t>Monitoring (Eseménysor</a:t>
            </a:r>
            <a:r>
              <a:rPr lang="hu-HU" dirty="0" smtClean="0"/>
              <a:t>)</a:t>
            </a:r>
          </a:p>
          <a:p>
            <a:pPr lvl="1"/>
            <a:r>
              <a:rPr lang="hu-HU" dirty="0"/>
              <a:t>Események figyelése</a:t>
            </a:r>
          </a:p>
          <a:p>
            <a:pPr lvl="1"/>
            <a:r>
              <a:rPr lang="hu-HU" dirty="0"/>
              <a:t>Részletesebb naplózás</a:t>
            </a:r>
          </a:p>
          <a:p>
            <a:r>
              <a:rPr lang="hu-HU" dirty="0" smtClean="0"/>
              <a:t>Fórum</a:t>
            </a:r>
          </a:p>
          <a:p>
            <a:pPr lvl="1"/>
            <a:r>
              <a:rPr lang="hu-HU" dirty="0" smtClean="0"/>
              <a:t>Témánkénti feliratkozási lehetőség</a:t>
            </a:r>
            <a:endParaRPr lang="hu-HU" dirty="0"/>
          </a:p>
          <a:p>
            <a:pPr lvl="1"/>
            <a:r>
              <a:rPr lang="hu-HU" dirty="0" smtClean="0"/>
              <a:t>Válasz küldés e-mailben (csatolt állomány küldési lehetőség)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466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Újdonságok </a:t>
            </a:r>
            <a:r>
              <a:rPr lang="hu-HU" dirty="0" smtClean="0"/>
              <a:t>2.8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/>
              <a:t>Választás</a:t>
            </a:r>
          </a:p>
          <a:p>
            <a:pPr lvl="1"/>
            <a:r>
              <a:rPr lang="hu-HU" sz="2400" dirty="0"/>
              <a:t>Több lehetőség jelölése</a:t>
            </a:r>
          </a:p>
          <a:p>
            <a:r>
              <a:rPr lang="hu-HU" sz="2800" dirty="0" smtClean="0"/>
              <a:t>Tesztek</a:t>
            </a:r>
            <a:endParaRPr lang="hu-HU" sz="2800" dirty="0"/>
          </a:p>
          <a:p>
            <a:pPr lvl="1"/>
            <a:r>
              <a:rPr lang="hu-HU" sz="2400" dirty="0"/>
              <a:t>Megújult a teszt szerkesztő felülete</a:t>
            </a:r>
          </a:p>
          <a:p>
            <a:r>
              <a:rPr lang="hu-HU" sz="2800" dirty="0" smtClean="0"/>
              <a:t>Megváltozott az </a:t>
            </a:r>
            <a:r>
              <a:rPr lang="hu-HU" sz="2800" dirty="0" err="1" smtClean="0"/>
              <a:t>értékelőfelület</a:t>
            </a:r>
            <a:endParaRPr lang="hu-HU" sz="2800" dirty="0" smtClean="0"/>
          </a:p>
          <a:p>
            <a:pPr lvl="1">
              <a:spcBef>
                <a:spcPts val="600"/>
              </a:spcBef>
            </a:pPr>
            <a:r>
              <a:rPr lang="hu-HU" sz="2400" dirty="0" smtClean="0"/>
              <a:t>Nagyobb, felület</a:t>
            </a:r>
          </a:p>
          <a:p>
            <a:pPr lvl="1">
              <a:spcBef>
                <a:spcPts val="600"/>
              </a:spcBef>
            </a:pPr>
            <a:r>
              <a:rPr lang="hu-HU" sz="2400" dirty="0" smtClean="0"/>
              <a:t>Könnyen gördíthető</a:t>
            </a:r>
          </a:p>
          <a:p>
            <a:pPr lvl="1">
              <a:spcBef>
                <a:spcPts val="600"/>
              </a:spcBef>
            </a:pPr>
            <a:r>
              <a:rPr lang="hu-HU" sz="2400" dirty="0" err="1" smtClean="0"/>
              <a:t>Single</a:t>
            </a:r>
            <a:r>
              <a:rPr lang="hu-HU" sz="2400" dirty="0" smtClean="0"/>
              <a:t> </a:t>
            </a:r>
            <a:r>
              <a:rPr lang="hu-HU" sz="2400" dirty="0" err="1" smtClean="0"/>
              <a:t>view</a:t>
            </a:r>
            <a:endParaRPr lang="hu-HU" sz="2400" dirty="0" smtClean="0"/>
          </a:p>
          <a:p>
            <a:pPr lvl="1">
              <a:spcBef>
                <a:spcPts val="600"/>
              </a:spcBef>
            </a:pPr>
            <a:r>
              <a:rPr lang="hu-HU" sz="2400" dirty="0" err="1" smtClean="0"/>
              <a:t>Ajax</a:t>
            </a:r>
            <a:r>
              <a:rPr lang="hu-HU" sz="2400" dirty="0" smtClean="0"/>
              <a:t> alapú gyorsszerkesztő</a:t>
            </a:r>
          </a:p>
          <a:p>
            <a:pPr lvl="1">
              <a:spcBef>
                <a:spcPts val="600"/>
              </a:spcBef>
            </a:pPr>
            <a:r>
              <a:rPr lang="hu-HU" sz="2400" dirty="0" smtClean="0"/>
              <a:t>Továbbfejlesztett import/export</a:t>
            </a:r>
            <a:endParaRPr lang="hu-H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791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https://docs.moodle.org/28/en/images_en/e/eb/graderreport28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9493" y="2337"/>
            <a:ext cx="9808037" cy="7005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1914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Újdonságok 2.8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Szöveg automatikus mentése az új </a:t>
            </a:r>
            <a:r>
              <a:rPr lang="hu-HU" dirty="0" err="1" smtClean="0"/>
              <a:t>Atto</a:t>
            </a:r>
            <a:r>
              <a:rPr lang="hu-HU" dirty="0" smtClean="0"/>
              <a:t> editorban</a:t>
            </a:r>
          </a:p>
          <a:p>
            <a:r>
              <a:rPr lang="hu-HU" dirty="0" smtClean="0"/>
              <a:t>Személyes tárterületre is feltölthetők állományok e-mail küldés formájában </a:t>
            </a:r>
          </a:p>
          <a:p>
            <a:r>
              <a:rPr lang="hu-HU" dirty="0" smtClean="0"/>
              <a:t>Globális csoportok (</a:t>
            </a:r>
            <a:r>
              <a:rPr lang="hu-HU" dirty="0" err="1" smtClean="0"/>
              <a:t>cohort</a:t>
            </a:r>
            <a:r>
              <a:rPr lang="hu-HU" dirty="0" smtClean="0"/>
              <a:t>) egyszerűbb létrehozása és kezelése</a:t>
            </a:r>
          </a:p>
          <a:p>
            <a:r>
              <a:rPr lang="hu-HU" dirty="0" smtClean="0"/>
              <a:t>…</a:t>
            </a:r>
          </a:p>
          <a:p>
            <a:endParaRPr lang="hu-H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264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Újdonságok 2.9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Változások a navigációban</a:t>
            </a:r>
          </a:p>
          <a:p>
            <a:r>
              <a:rPr lang="hu-HU" dirty="0" err="1"/>
              <a:t>My</a:t>
            </a:r>
            <a:r>
              <a:rPr lang="hu-HU" dirty="0"/>
              <a:t> </a:t>
            </a:r>
            <a:r>
              <a:rPr lang="hu-HU" dirty="0" err="1"/>
              <a:t>Moodle</a:t>
            </a:r>
            <a:r>
              <a:rPr lang="hu-HU" dirty="0"/>
              <a:t> – </a:t>
            </a:r>
            <a:r>
              <a:rPr lang="hu-HU" dirty="0" err="1"/>
              <a:t>My</a:t>
            </a:r>
            <a:r>
              <a:rPr lang="hu-HU" dirty="0"/>
              <a:t> Home – </a:t>
            </a:r>
            <a:r>
              <a:rPr lang="hu-HU" dirty="0" err="1"/>
              <a:t>Dashboard</a:t>
            </a:r>
            <a:endParaRPr lang="hu-HU" dirty="0"/>
          </a:p>
          <a:p>
            <a:r>
              <a:rPr lang="hu-HU" dirty="0" smtClean="0"/>
              <a:t>Megváltozott felhasználói menü és profil</a:t>
            </a:r>
          </a:p>
          <a:p>
            <a:r>
              <a:rPr lang="hu-HU" dirty="0" smtClean="0"/>
              <a:t>Központi Beállítások </a:t>
            </a:r>
            <a:r>
              <a:rPr lang="hu-HU" dirty="0" err="1" smtClean="0"/>
              <a:t>aloldal</a:t>
            </a:r>
            <a:r>
              <a:rPr lang="hu-HU" dirty="0" smtClean="0"/>
              <a:t> a profilban, amely tartalmaz minden felhasználó specifikus beállítást</a:t>
            </a:r>
          </a:p>
          <a:p>
            <a:r>
              <a:rPr lang="hu-HU" dirty="0" smtClean="0"/>
              <a:t>Párhuzamos bejelentkezések korlátozása és nyomon követése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27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Újdonságok 2.9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6484" y="1600009"/>
            <a:ext cx="8687515" cy="4746738"/>
          </a:xfrm>
        </p:spPr>
        <p:txBody>
          <a:bodyPr/>
          <a:lstStyle/>
          <a:p>
            <a:r>
              <a:rPr lang="hu-HU" dirty="0" smtClean="0"/>
              <a:t>Üzenetküldés új ablakban</a:t>
            </a:r>
          </a:p>
          <a:p>
            <a:r>
              <a:rPr lang="hu-HU" dirty="0" smtClean="0"/>
              <a:t>Médiaelemek </a:t>
            </a:r>
            <a:r>
              <a:rPr lang="hu-HU" dirty="0" err="1" smtClean="0"/>
              <a:t>drag</a:t>
            </a:r>
            <a:r>
              <a:rPr lang="hu-HU" dirty="0" smtClean="0"/>
              <a:t> and </a:t>
            </a:r>
            <a:r>
              <a:rPr lang="hu-HU" dirty="0" err="1" smtClean="0"/>
              <a:t>drop</a:t>
            </a:r>
            <a:r>
              <a:rPr lang="hu-HU" dirty="0" smtClean="0"/>
              <a:t> módszerrel való behelyezése az </a:t>
            </a:r>
            <a:r>
              <a:rPr lang="hu-HU" dirty="0" err="1" smtClean="0"/>
              <a:t>Atto</a:t>
            </a:r>
            <a:r>
              <a:rPr lang="hu-HU" dirty="0" smtClean="0"/>
              <a:t> szövegszerkesztőbe</a:t>
            </a:r>
          </a:p>
          <a:p>
            <a:r>
              <a:rPr lang="hu-HU" dirty="0" err="1"/>
              <a:t>Activity</a:t>
            </a:r>
            <a:r>
              <a:rPr lang="hu-HU" dirty="0"/>
              <a:t> </a:t>
            </a:r>
            <a:r>
              <a:rPr lang="hu-HU" dirty="0" err="1" smtClean="0"/>
              <a:t>results</a:t>
            </a:r>
            <a:r>
              <a:rPr lang="hu-HU" dirty="0" smtClean="0"/>
              <a:t> blokk </a:t>
            </a:r>
          </a:p>
          <a:p>
            <a:r>
              <a:rPr lang="hu-HU" dirty="0" smtClean="0"/>
              <a:t>Kurzusfelület szerkesztése – kurzusszekciók egyszerűbb törlése</a:t>
            </a:r>
          </a:p>
          <a:p>
            <a:r>
              <a:rPr lang="hu-HU" dirty="0" smtClean="0"/>
              <a:t>Új állománytípusok hozzáadásának lehetősége (egyedi ikonokkal)</a:t>
            </a:r>
          </a:p>
          <a:p>
            <a:endParaRPr lang="hu-H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30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Moodle 2.5 &amp;quot;&quot;/&gt;&lt;property id=&quot;20307&quot; value=&quot;355&quot;/&gt;&lt;/object&gt;&lt;object type=&quot;3&quot; unique_id=&quot;10004&quot;&gt;&lt;property id=&quot;20148&quot; value=&quot;5&quot;/&gt;&lt;property id=&quot;20300&quot; value=&quot;Slide 2 - &amp;quot;a fejlődés nem állhat meg…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Miről lesz szó?&amp;quot;&quot;/&gt;&lt;property id=&quot;20307&quot; value=&quot;303&quot;/&gt;&lt;/object&gt;&lt;object type=&quot;3&quot; unique_id=&quot;10013&quot;&gt;&lt;property id=&quot;20148&quot; value=&quot;5&quot;/&gt;&lt;property id=&quot;20300&quot; value=&quot;Slide 25&quot;/&gt;&lt;property id=&quot;20307&quot; value=&quot;270&quot;/&gt;&lt;/object&gt;&lt;object type=&quot;3&quot; unique_id=&quot;10015&quot;&gt;&lt;property id=&quot;20148&quot; value=&quot;5&quot;/&gt;&lt;property id=&quot;20300&quot; value=&quot;Slide 7&quot;/&gt;&lt;property id=&quot;20307&quot; value=&quot;271&quot;/&gt;&lt;/object&gt;&lt;object type=&quot;3&quot; unique_id=&quot;10017&quot;&gt;&lt;property id=&quot;20148&quot; value=&quot;5&quot;/&gt;&lt;property id=&quot;20300&quot; value=&quot;Slide 11&quot;/&gt;&lt;property id=&quot;20307&quot; value=&quot;356&quot;/&gt;&lt;/object&gt;&lt;object type=&quot;3&quot; unique_id=&quot;10019&quot;&gt;&lt;property id=&quot;20148&quot; value=&quot;5&quot;/&gt;&lt;property id=&quot;20300&quot; value=&quot;Slide 4 - &amp;quot;Ismét elmúlt egy év…&amp;quot;&quot;/&gt;&lt;property id=&quot;20307&quot; value=&quot;357&quot;/&gt;&lt;/object&gt;&lt;object type=&quot;3&quot; unique_id=&quot;10057&quot;&gt;&lt;property id=&quot;20148&quot; value=&quot;5&quot;/&gt;&lt;property id=&quot;20300&quot; value=&quot;Slide 24 - &amp;quot;Köszönjük a figyelmet! &amp;quot;&quot;/&gt;&lt;property id=&quot;20307&quot; value=&quot;301&quot;/&gt;&lt;/object&gt;&lt;object type=&quot;3&quot; unique_id=&quot;10115&quot;&gt;&lt;property id=&quot;20148&quot; value=&quot;5&quot;/&gt;&lt;property id=&quot;20300&quot; value=&quot;Slide 5 - &amp;quot;A verziók ütemezése&amp;quot;&quot;/&gt;&lt;property id=&quot;20307&quot; value=&quot;359&quot;/&gt;&lt;/object&gt;&lt;object type=&quot;3&quot; unique_id=&quot;10116&quot;&gt;&lt;property id=&quot;20148&quot; value=&quot;5&quot;/&gt;&lt;property id=&quot;20300&quot; value=&quot;Slide 6 - &amp;quot;Új kiadási ciklus&amp;quot;&quot;/&gt;&lt;property id=&quot;20307&quot; value=&quot;358&quot;/&gt;&lt;/object&gt;&lt;object type=&quot;3&quot; unique_id=&quot;10117&quot;&gt;&lt;property id=&quot;20148&quot; value=&quot;5&quot;/&gt;&lt;property id=&quot;20300&quot; value=&quot;Slide 8 - &amp;quot;MoodleMoot konferenciák a közeljövőben&amp;quot;&quot;/&gt;&lt;property id=&quot;20307&quot; value=&quot;361&quot;/&gt;&lt;/object&gt;&lt;object type=&quot;3&quot; unique_id=&quot;10118&quot;&gt;&lt;property id=&quot;20148&quot; value=&quot;5&quot;/&gt;&lt;property id=&quot;20300&quot; value=&quot;Slide 9 - &amp;quot;TotaraLMS - ???&amp;quot;&quot;/&gt;&lt;property id=&quot;20307&quot; value=&quot;363&quot;/&gt;&lt;/object&gt;&lt;object type=&quot;3&quot; unique_id=&quot;10119&quot;&gt;&lt;property id=&quot;20148&quot; value=&quot;5&quot;/&gt;&lt;property id=&quot;20300&quot; value=&quot;Slide 10 - &amp;quot;Ki, mikor vált Moodle verziót?&amp;quot;&quot;/&gt;&lt;property id=&quot;20307&quot; value=&quot;362&quot;/&gt;&lt;/object&gt;&lt;object type=&quot;3&quot; unique_id=&quot;10120&quot;&gt;&lt;property id=&quot;20148&quot; value=&quot;5&quot;/&gt;&lt;property id=&quot;20300&quot; value=&quot;Slide 12 - &amp;quot;Moodle 2.4&amp;quot;&quot;/&gt;&lt;property id=&quot;20307&quot; value=&quot;360&quot;/&gt;&lt;/object&gt;&lt;object type=&quot;3&quot; unique_id=&quot;10121&quot;&gt;&lt;property id=&quot;20148&quot; value=&quot;5&quot;/&gt;&lt;property id=&quot;20300&quot; value=&quot;Slide 13&quot;/&gt;&lt;property id=&quot;20307&quot; value=&quot;368&quot;/&gt;&lt;/object&gt;&lt;object type=&quot;3&quot; unique_id=&quot;10122&quot;&gt;&lt;property id=&quot;20148&quot; value=&quot;5&quot;/&gt;&lt;property id=&quot;20300&quot; value=&quot;Slide 14 - &amp;quot;2.4 - további újdonságok&amp;quot;&quot;/&gt;&lt;property id=&quot;20307&quot; value=&quot;369&quot;/&gt;&lt;/object&gt;&lt;object type=&quot;3&quot; unique_id=&quot;10123&quot;&gt;&lt;property id=&quot;20148&quot; value=&quot;5&quot;/&gt;&lt;property id=&quot;20300&quot; value=&quot;Slide 15 - &amp;quot;Moodle 2.5&amp;quot;&quot;/&gt;&lt;property id=&quot;20307&quot; value=&quot;366&quot;/&gt;&lt;/object&gt;&lt;object type=&quot;3&quot; unique_id=&quot;10124&quot;&gt;&lt;property id=&quot;20148&quot; value=&quot;5&quot;/&gt;&lt;property id=&quot;20300&quot; value=&quot;Slide 16 - &amp;quot;Badges – „kitűzők”&amp;quot;&quot;/&gt;&lt;property id=&quot;20307&quot; value=&quot;367&quot;/&gt;&lt;/object&gt;&lt;object type=&quot;3&quot; unique_id=&quot;10125&quot;&gt;&lt;property id=&quot;20148&quot; value=&quot;5&quot;/&gt;&lt;property id=&quot;20300&quot; value=&quot;Slide 17 - &amp;quot;Tömör, áttekinthetőbb beállító felületek&amp;quot;&quot;/&gt;&lt;property id=&quot;20307&quot; value=&quot;370&quot;/&gt;&lt;/object&gt;&lt;object type=&quot;3&quot; unique_id=&quot;10126&quot;&gt;&lt;property id=&quot;20148&quot; value=&quot;5&quot;/&gt;&lt;property id=&quot;20300&quot; value=&quot;Slide 18 - &amp;quot;A WYSIWYG szerkesztő is elrejthető&amp;quot;&quot;/&gt;&lt;property id=&quot;20307&quot; value=&quot;371&quot;/&gt;&lt;/object&gt;&lt;object type=&quot;3&quot; unique_id=&quot;10127&quot;&gt;&lt;property id=&quot;20148&quot; value=&quot;5&quot;/&gt;&lt;property id=&quot;20300&quot; value=&quot;Slide 19&quot;/&gt;&lt;property id=&quot;20307&quot; value=&quot;372&quot;/&gt;&lt;/object&gt;&lt;object type=&quot;3&quot; unique_id=&quot;10128&quot;&gt;&lt;property id=&quot;20148&quot; value=&quot;5&quot;/&gt;&lt;property id=&quot;20300&quot; value=&quot;Slide 20 - &amp;quot;Fórum bejegyzések hossza&amp;quot;&quot;/&gt;&lt;property id=&quot;20307&quot; value=&quot;373&quot;/&gt;&lt;/object&gt;&lt;object type=&quot;3&quot; unique_id=&quot;10129&quot;&gt;&lt;property id=&quot;20148&quot; value=&quot;5&quot;/&gt;&lt;property id=&quot;20300&quot; value=&quot;Slide 21 - &amp;quot;Bootstrap alapú megjelenési sablonok&amp;quot;&quot;/&gt;&lt;property id=&quot;20307&quot; value=&quot;374&quot;/&gt;&lt;/object&gt;&lt;object type=&quot;3&quot; unique_id=&quot;10130&quot;&gt;&lt;property id=&quot;20148&quot; value=&quot;5&quot;/&gt;&lt;property id=&quot;20300&quot; value=&quot;Slide 22 - &amp;quot;Várható fejlesztések&amp;quot;&quot;/&gt;&lt;property id=&quot;20307&quot; value=&quot;364&quot;/&gt;&lt;/object&gt;&lt;object type=&quot;3&quot; unique_id=&quot;10131&quot;&gt;&lt;property id=&quot;20148&quot; value=&quot;5&quot;/&gt;&lt;property id=&quot;20300&quot; value=&quot;Slide 23 - &amp;quot;Moodle GSoC 2013&amp;quot;&quot;/&gt;&lt;property id=&quot;20307&quot; value=&quot;365&quot;/&gt;&lt;/object&gt;&lt;/object&gt;&lt;object type=&quot;8&quot; unique_id=&quot;10114&quot;&gt;&lt;/object&gt;&lt;/object&gt;&lt;/database&gt;"/>
  <p:tag name="SECTOMILLISECCONVERTED" val="1"/>
  <p:tag name="ARTICULATE_SLIDE_COUNT" val="14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-téma">
  <a:themeElements>
    <a:clrScheme name="1. egyéni sém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C000"/>
      </a:hlink>
      <a:folHlink>
        <a:srgbClr val="FFC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-téma">
  <a:themeElements>
    <a:clrScheme name="Egyéni 1. sém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-téma">
      <a:majorFont>
        <a:latin typeface="Tahoma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Office-té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8337</TotalTime>
  <Words>320</Words>
  <Application>Microsoft Office PowerPoint</Application>
  <PresentationFormat>Diavetítés a képernyőre (4:3 oldalarány)</PresentationFormat>
  <Paragraphs>82</Paragraphs>
  <Slides>14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3</vt:i4>
      </vt:variant>
      <vt:variant>
        <vt:lpstr>Diacímek</vt:lpstr>
      </vt:variant>
      <vt:variant>
        <vt:i4>14</vt:i4>
      </vt:variant>
    </vt:vector>
  </HeadingPairs>
  <TitlesOfParts>
    <vt:vector size="23" baseType="lpstr">
      <vt:lpstr>Arial</vt:lpstr>
      <vt:lpstr>Calibri</vt:lpstr>
      <vt:lpstr>Century Gothic</vt:lpstr>
      <vt:lpstr>Lucida Sans Unicode</vt:lpstr>
      <vt:lpstr>Tahoma</vt:lpstr>
      <vt:lpstr>Times New Roman</vt:lpstr>
      <vt:lpstr>Office-téma</vt:lpstr>
      <vt:lpstr>Default Design</vt:lpstr>
      <vt:lpstr>1_Office-téma</vt:lpstr>
      <vt:lpstr>Útban a 3.0 felé </vt:lpstr>
      <vt:lpstr>Miről lesz szó?</vt:lpstr>
      <vt:lpstr>Moodle 2.8 számokban</vt:lpstr>
      <vt:lpstr>Újdonságok 2.8</vt:lpstr>
      <vt:lpstr>Újdonságok 2.8</vt:lpstr>
      <vt:lpstr>PowerPoint bemutató</vt:lpstr>
      <vt:lpstr>Újdonságok 2.8</vt:lpstr>
      <vt:lpstr>Újdonságok 2.9</vt:lpstr>
      <vt:lpstr>Újdonságok 2.9</vt:lpstr>
      <vt:lpstr>Támogatás ideje</vt:lpstr>
      <vt:lpstr>Frissítsünk? </vt:lpstr>
      <vt:lpstr>Moodle 3.0</vt:lpstr>
      <vt:lpstr>A fejlesztés irányelvei</vt:lpstr>
      <vt:lpstr>Köszönjük a figyelmet!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VCs</dc:creator>
  <cp:lastModifiedBy>VCs</cp:lastModifiedBy>
  <cp:revision>147</cp:revision>
  <dcterms:created xsi:type="dcterms:W3CDTF">2013-05-22T14:04:04Z</dcterms:created>
  <dcterms:modified xsi:type="dcterms:W3CDTF">2015-06-26T21:30:02Z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81EE96EF-302E-4FAA-8748-DF8BEC686289</vt:lpwstr>
  </property>
  <property fmtid="{D5CDD505-2E9C-101B-9397-08002B2CF9AE}" pid="3" name="ArticulatePath">
    <vt:lpwstr>Moodle_2.7</vt:lpwstr>
  </property>
</Properties>
</file>