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0" r:id="rId3"/>
    <p:sldId id="337" r:id="rId4"/>
    <p:sldId id="338" r:id="rId5"/>
    <p:sldId id="339" r:id="rId6"/>
    <p:sldId id="361" r:id="rId7"/>
    <p:sldId id="340" r:id="rId8"/>
    <p:sldId id="342" r:id="rId9"/>
    <p:sldId id="357" r:id="rId10"/>
    <p:sldId id="362" r:id="rId11"/>
    <p:sldId id="363" r:id="rId12"/>
    <p:sldId id="364" r:id="rId13"/>
    <p:sldId id="366" r:id="rId14"/>
    <p:sldId id="365" r:id="rId15"/>
    <p:sldId id="367" r:id="rId16"/>
    <p:sldId id="368" r:id="rId17"/>
    <p:sldId id="322" r:id="rId18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bertus Medium" pitchFamily="3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432"/>
    <a:srgbClr val="D6ECEE"/>
    <a:srgbClr val="EEF7F8"/>
    <a:srgbClr val="81D3D5"/>
    <a:srgbClr val="5776A3"/>
    <a:srgbClr val="9BAAE9"/>
    <a:srgbClr val="768AE0"/>
    <a:srgbClr val="00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7837" autoAdjust="0"/>
  </p:normalViewPr>
  <p:slideViewPr>
    <p:cSldViewPr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C1A470-B426-4C2F-A3F1-36B6015B96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039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F8D57B-A3D2-485B-BCF7-D9AD0A50FA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882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lbertus Medium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lbertus Medium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9pPr>
          </a:lstStyle>
          <a:p>
            <a:pPr eaLnBrk="1" hangingPunct="1">
              <a:defRPr/>
            </a:pPr>
            <a:fld id="{26557920-5572-4FC8-9A4B-F323DCC1F36C}" type="slidenum">
              <a:rPr lang="hu-HU" smtClean="0">
                <a:latin typeface="Arial" pitchFamily="34" charset="0"/>
              </a:rPr>
              <a:pPr eaLnBrk="1" hangingPunct="1">
                <a:defRPr/>
              </a:pPr>
              <a:t>1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 smtClean="0">
              <a:latin typeface="Arial" pitchFamily="34" charset="0"/>
            </a:endParaRPr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lbertus Medium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lbertus Medium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9pPr>
          </a:lstStyle>
          <a:p>
            <a:pPr eaLnBrk="1" hangingPunct="1">
              <a:defRPr/>
            </a:pPr>
            <a:fld id="{EA85BC21-7780-4E4F-B5E6-D51753ED8367}" type="slidenum">
              <a:rPr lang="hu-HU" smtClean="0">
                <a:latin typeface="Arial" pitchFamily="34" charset="0"/>
              </a:rPr>
              <a:pPr eaLnBrk="1" hangingPunct="1">
                <a:defRPr/>
              </a:pPr>
              <a:t>3</a:t>
            </a:fld>
            <a:endParaRPr 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 smtClean="0">
              <a:latin typeface="Arial" pitchFamily="34" charset="0"/>
            </a:endParaRPr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lbertus Medium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lbertus Medium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9pPr>
          </a:lstStyle>
          <a:p>
            <a:pPr eaLnBrk="1" hangingPunct="1">
              <a:defRPr/>
            </a:pPr>
            <a:fld id="{B7C7D870-C91C-4662-AED0-6F8FB2E0203A}" type="slidenum">
              <a:rPr lang="hu-HU" smtClean="0">
                <a:latin typeface="Arial" pitchFamily="34" charset="0"/>
              </a:rPr>
              <a:pPr eaLnBrk="1" hangingPunct="1">
                <a:defRPr/>
              </a:pPr>
              <a:t>4</a:t>
            </a:fld>
            <a:endParaRPr 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 smtClean="0">
              <a:latin typeface="Arial" pitchFamily="34" charset="0"/>
            </a:endParaRPr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lbertus Medium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lbertus Medium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9pPr>
          </a:lstStyle>
          <a:p>
            <a:pPr eaLnBrk="1" hangingPunct="1">
              <a:defRPr/>
            </a:pPr>
            <a:fld id="{C4786E8F-B570-472C-B8CA-182806EE342F}" type="slidenum">
              <a:rPr lang="hu-HU" smtClean="0">
                <a:latin typeface="Arial" pitchFamily="34" charset="0"/>
              </a:rPr>
              <a:pPr eaLnBrk="1" hangingPunct="1">
                <a:defRPr/>
              </a:pPr>
              <a:t>7</a:t>
            </a:fld>
            <a:endParaRPr 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>
                <a:latin typeface="Arial" pitchFamily="34" charset="0"/>
              </a:rPr>
              <a:t>Behaviorizmus micsoda? Ahhoz képest ez miben más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71D1AC-7088-4184-9620-77798AD0FD78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lbertus Medium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lbertus Medium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lbertus Medium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/>
              </a:defRPr>
            </a:lvl9pPr>
          </a:lstStyle>
          <a:p>
            <a:pPr eaLnBrk="1" hangingPunct="1">
              <a:defRPr/>
            </a:pPr>
            <a:fld id="{F1719C25-D6A1-469D-BCBF-FAF37C7D752C}" type="slidenum">
              <a:rPr lang="hu-HU" smtClean="0"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8C2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95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00063" y="62499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BA1B-C27F-48E4-AF6B-960499866E3F}" type="datetime1">
              <a:rPr lang="hu-HU"/>
              <a:pPr>
                <a:defRPr/>
              </a:pPr>
              <a:t>2013.06.27.</a:t>
            </a:fld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B95F28C-FB60-4AD5-A45F-94BB939FB1BD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31" y="6253163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6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7588-7281-49C3-877C-88C8E5859900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2C342-0C61-4522-A346-CBAED4BDCE17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31" y="6253163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5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31800" y="1600200"/>
            <a:ext cx="4051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4051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FB17-B3E9-4594-828F-EC7CDB27B294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30A36-2BD4-4F2F-AEA5-4F0EE7F46AAD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97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01B04-FD18-4E7B-B905-3B102906B57A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02F1-0D5C-4A37-9269-9DB51A7DA29E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0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A172-82B8-4B15-8AFB-C2933801BD96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F424-5704-431B-873F-B4C56A79106E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6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3050" y="125413"/>
            <a:ext cx="2063750" cy="60007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31800" y="125413"/>
            <a:ext cx="6038850" cy="60007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C5DA-EB35-42C2-A3DE-70004781272E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239D-9D8A-4C28-B26D-7C1E876E02D2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88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31800" y="1600200"/>
            <a:ext cx="40513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40513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C492-0B44-4D84-8B8B-54EC804D686C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20E16-FF92-444D-A011-E35342726959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4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31800" y="1600200"/>
            <a:ext cx="40513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35500" y="1600200"/>
            <a:ext cx="40513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31800" y="3938588"/>
            <a:ext cx="40513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35500" y="3938588"/>
            <a:ext cx="40513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265F-861F-42BC-B805-6B8520104E85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A969-50D9-4AEE-A027-077F52158BA5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7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324A6-CC96-4B8A-A8C3-1FDA15B65BF0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E67E-A0AA-4A8F-BEA1-B1E142795D7E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47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8C2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42875"/>
            <a:ext cx="84341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00200"/>
            <a:ext cx="8255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738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C901D4-F082-4AD8-91CC-DC649E77C00F}" type="datetime1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237288"/>
            <a:ext cx="4968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D4AC66-465F-498A-B316-21987F1B6119}" type="slidenum">
              <a:rPr lang="hu-HU"/>
              <a:pPr>
                <a:defRPr/>
              </a:pPr>
              <a:t>‹#›</a:t>
            </a:fld>
            <a:endParaRPr lang="hu-HU"/>
          </a:p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95375"/>
            <a:ext cx="9144000" cy="1470025"/>
          </a:xfrm>
        </p:spPr>
        <p:txBody>
          <a:bodyPr/>
          <a:lstStyle/>
          <a:p>
            <a:r>
              <a:rPr lang="hu-HU" sz="3200" dirty="0" err="1"/>
              <a:t>E-learning</a:t>
            </a:r>
            <a:r>
              <a:rPr lang="hu-HU" sz="3200" dirty="0"/>
              <a:t> felsőfokon, jó gyakorlatok a BME Alkalmazott Pedagógiai és Pszichológiai Intézetében</a:t>
            </a:r>
            <a:endParaRPr lang="hu-HU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789363"/>
            <a:ext cx="6872288" cy="1993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Nagy Gábor Zsolt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 err="1"/>
              <a:t>nagy.gzs</a:t>
            </a:r>
            <a:r>
              <a:rPr lang="hu-HU" sz="2400" dirty="0"/>
              <a:t>@</a:t>
            </a:r>
            <a:r>
              <a:rPr lang="hu-HU" sz="2400" dirty="0" err="1"/>
              <a:t>eik.bme.hu</a:t>
            </a:r>
            <a:endParaRPr lang="hu-HU" sz="2400" dirty="0"/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</p:txBody>
      </p:sp>
      <p:pic>
        <p:nvPicPr>
          <p:cNvPr id="6146" name="Picture 2" descr="D:\Works\BME\MoodleMoot\2013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58408"/>
            <a:ext cx="27686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err="1" smtClean="0"/>
              <a:t>Webkonferencia</a:t>
            </a:r>
            <a:r>
              <a:rPr lang="hu-HU" sz="3200" dirty="0" smtClean="0"/>
              <a:t> - </a:t>
            </a:r>
            <a:r>
              <a:rPr lang="hu-HU" sz="3200" dirty="0" err="1" smtClean="0"/>
              <a:t>BigBlueButton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nem </a:t>
            </a:r>
            <a:r>
              <a:rPr lang="hu-HU" dirty="0" err="1" smtClean="0"/>
              <a:t>OpenMeetings</a:t>
            </a:r>
            <a:r>
              <a:rPr lang="hu-HU" dirty="0" smtClean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Előbb volt a sorban a „</a:t>
            </a:r>
            <a:r>
              <a:rPr lang="hu-HU" b="1" dirty="0" smtClean="0"/>
              <a:t>B</a:t>
            </a:r>
            <a:r>
              <a:rPr lang="hu-HU" dirty="0" smtClean="0"/>
              <a:t>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Könnyebb telepíteni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Első tapasztalatok</a:t>
            </a:r>
          </a:p>
          <a:p>
            <a:pPr lvl="1"/>
            <a:r>
              <a:rPr lang="hu-HU" dirty="0" smtClean="0"/>
              <a:t>Digitális pedagógia BSc kurzusban 5-8 hallgatóval</a:t>
            </a:r>
          </a:p>
          <a:p>
            <a:pPr lvl="1"/>
            <a:r>
              <a:rPr lang="hu-HU" dirty="0" err="1" smtClean="0"/>
              <a:t>Moodle</a:t>
            </a:r>
            <a:r>
              <a:rPr lang="hu-HU" dirty="0" smtClean="0"/>
              <a:t> SSO – </a:t>
            </a:r>
            <a:r>
              <a:rPr lang="hu-HU" dirty="0" err="1" smtClean="0"/>
              <a:t>Moodle</a:t>
            </a:r>
            <a:r>
              <a:rPr lang="hu-HU" dirty="0" smtClean="0"/>
              <a:t> </a:t>
            </a:r>
            <a:r>
              <a:rPr lang="hu-HU" dirty="0" err="1" smtClean="0"/>
              <a:t>plugin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Erőforrás!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10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5" name="Picture 4" descr="D:\Works\BME\MoodleMoot\2013\w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89240"/>
            <a:ext cx="6350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Kérdőív - </a:t>
            </a:r>
            <a:r>
              <a:rPr lang="hu-HU" sz="3200" dirty="0" err="1" smtClean="0"/>
              <a:t>LimeSurvey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Teljes anonimitást biztosít(hat)</a:t>
            </a:r>
          </a:p>
          <a:p>
            <a:endParaRPr lang="hu-HU" sz="2800" dirty="0" smtClean="0"/>
          </a:p>
          <a:p>
            <a:r>
              <a:rPr lang="hu-HU" sz="2800" dirty="0" smtClean="0"/>
              <a:t>Doktorandusz hallgatók kutatásaihoz</a:t>
            </a:r>
          </a:p>
          <a:p>
            <a:r>
              <a:rPr lang="hu-HU" sz="2800" dirty="0" smtClean="0"/>
              <a:t>BSc, </a:t>
            </a:r>
            <a:r>
              <a:rPr lang="hu-HU" sz="2800" dirty="0" err="1" smtClean="0"/>
              <a:t>MSc</a:t>
            </a:r>
            <a:r>
              <a:rPr lang="hu-HU" sz="2800" dirty="0" smtClean="0"/>
              <a:t> szakdolgozatokhoz, diplomamunkákhoz</a:t>
            </a:r>
          </a:p>
          <a:p>
            <a:r>
              <a:rPr lang="hu-HU" sz="2800" dirty="0"/>
              <a:t>Termékmenedzsment </a:t>
            </a:r>
            <a:r>
              <a:rPr lang="hu-HU" sz="2800" dirty="0" smtClean="0"/>
              <a:t>modul</a:t>
            </a:r>
          </a:p>
          <a:p>
            <a:pPr lvl="1"/>
            <a:r>
              <a:rPr lang="hu-HU" sz="2400" dirty="0"/>
              <a:t>Termékfejlesztés menedzsment szempontú </a:t>
            </a:r>
            <a:r>
              <a:rPr lang="hu-HU" sz="2400" dirty="0" smtClean="0"/>
              <a:t>elemzése</a:t>
            </a:r>
          </a:p>
          <a:p>
            <a:pPr lvl="1"/>
            <a:r>
              <a:rPr lang="hu-HU" sz="2400" dirty="0" smtClean="0"/>
              <a:t>Kutatás a </a:t>
            </a:r>
            <a:r>
              <a:rPr lang="hu-HU" sz="2400" dirty="0" err="1" smtClean="0"/>
              <a:t>LimeSurvey</a:t>
            </a:r>
            <a:r>
              <a:rPr lang="hu-HU" sz="2400" dirty="0" smtClean="0"/>
              <a:t> segítségével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11</a:t>
            </a:fld>
            <a:endParaRPr lang="hu-HU" smtClean="0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3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Készítsünk tananyagot – </a:t>
            </a:r>
            <a:r>
              <a:rPr lang="hu-HU" dirty="0" err="1" smtClean="0"/>
              <a:t>Wimba</a:t>
            </a:r>
            <a:r>
              <a:rPr lang="hu-HU" dirty="0" smtClean="0"/>
              <a:t> </a:t>
            </a:r>
            <a:r>
              <a:rPr lang="hu-HU" dirty="0" err="1" smtClean="0"/>
              <a:t>Create-l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12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6" name="Picture 3" descr="D:\Suli\Angol\Wimba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2191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3528" y="1677023"/>
            <a:ext cx="47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+mn-lt"/>
                <a:cs typeface="+mn-cs"/>
              </a:rPr>
              <a:t>Mi is az a </a:t>
            </a:r>
            <a:r>
              <a:rPr lang="hu-HU" sz="2800" dirty="0" err="1" smtClean="0">
                <a:latin typeface="+mn-lt"/>
                <a:cs typeface="+mn-cs"/>
              </a:rPr>
              <a:t>Wimba</a:t>
            </a:r>
            <a:r>
              <a:rPr lang="hu-HU" sz="2800" dirty="0" smtClean="0">
                <a:latin typeface="+mn-lt"/>
                <a:cs typeface="+mn-cs"/>
              </a:rPr>
              <a:t> </a:t>
            </a:r>
            <a:r>
              <a:rPr lang="hu-HU" sz="2800" dirty="0" err="1" smtClean="0">
                <a:latin typeface="+mn-lt"/>
                <a:cs typeface="+mn-cs"/>
              </a:rPr>
              <a:t>Create</a:t>
            </a:r>
            <a:r>
              <a:rPr lang="hu-HU" sz="2800" dirty="0" smtClean="0">
                <a:latin typeface="+mn-lt"/>
                <a:cs typeface="+mn-cs"/>
              </a:rPr>
              <a:t>?</a:t>
            </a:r>
            <a:endParaRPr lang="hu-HU" sz="2800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15816" y="2492896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+mn-lt"/>
                <a:cs typeface="+mn-cs"/>
              </a:rPr>
              <a:t>Beépülő alkalmazás</a:t>
            </a:r>
            <a:endParaRPr lang="hu-HU" sz="4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+mn-lt"/>
                <a:cs typeface="+mn-cs"/>
              </a:rPr>
              <a:t>a jól ismert szövegszerkesztő alkalmazásba</a:t>
            </a:r>
            <a:endParaRPr lang="hu-HU" sz="20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+mn-lt"/>
                <a:cs typeface="+mn-cs"/>
              </a:rPr>
              <a:t>tartalomfejlesztésre</a:t>
            </a:r>
            <a:endParaRPr lang="hu-HU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8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7" y="142875"/>
            <a:ext cx="3744415" cy="1143000"/>
          </a:xfrm>
        </p:spPr>
        <p:txBody>
          <a:bodyPr/>
          <a:lstStyle/>
          <a:p>
            <a:r>
              <a:rPr lang="hu-HU" sz="2800" dirty="0" smtClean="0"/>
              <a:t>Mit tud?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800" y="1600200"/>
            <a:ext cx="3708152" cy="4525963"/>
          </a:xfrm>
        </p:spPr>
        <p:txBody>
          <a:bodyPr/>
          <a:lstStyle/>
          <a:p>
            <a:r>
              <a:rPr lang="hu-HU" sz="2000" dirty="0" smtClean="0"/>
              <a:t>Saját navigációt</a:t>
            </a:r>
          </a:p>
          <a:p>
            <a:r>
              <a:rPr lang="hu-HU" sz="2000" dirty="0" smtClean="0"/>
              <a:t>Tartalomjegyzéket</a:t>
            </a:r>
          </a:p>
          <a:p>
            <a:r>
              <a:rPr lang="hu-HU" sz="2000" dirty="0" smtClean="0"/>
              <a:t>Formázások</a:t>
            </a:r>
          </a:p>
          <a:p>
            <a:r>
              <a:rPr lang="hu-HU" sz="2000" dirty="0" err="1" smtClean="0"/>
              <a:t>Hiperlinkek</a:t>
            </a:r>
            <a:endParaRPr lang="hu-HU" sz="2000" dirty="0" smtClean="0"/>
          </a:p>
          <a:p>
            <a:r>
              <a:rPr lang="hu-HU" sz="2000" dirty="0" smtClean="0"/>
              <a:t>Felugró ablakokat</a:t>
            </a:r>
          </a:p>
          <a:p>
            <a:r>
              <a:rPr lang="hu-HU" sz="2000" dirty="0" smtClean="0"/>
              <a:t>Definíciókat</a:t>
            </a:r>
          </a:p>
          <a:p>
            <a:r>
              <a:rPr lang="hu-HU" sz="2000" dirty="0" smtClean="0"/>
              <a:t>Önellenőrző kérdéseket</a:t>
            </a:r>
          </a:p>
          <a:p>
            <a:r>
              <a:rPr lang="hu-HU" sz="2000" dirty="0" smtClean="0"/>
              <a:t>IMS </a:t>
            </a:r>
            <a:r>
              <a:rPr lang="hu-HU" sz="2000" dirty="0" err="1" smtClean="0"/>
              <a:t>metaadatokat</a:t>
            </a:r>
            <a:endParaRPr lang="hu-HU" sz="2000" dirty="0" smtClean="0"/>
          </a:p>
          <a:p>
            <a:r>
              <a:rPr lang="hu-HU" sz="2000" strike="sngStrike" dirty="0" smtClean="0"/>
              <a:t>Videókat</a:t>
            </a:r>
          </a:p>
          <a:p>
            <a:r>
              <a:rPr lang="hu-HU" sz="2000" strike="sngStrike" dirty="0" smtClean="0"/>
              <a:t>Hanganyagokat</a:t>
            </a:r>
            <a:endParaRPr lang="hu-HU" sz="2000" strike="sngStrike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13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4788024" y="188640"/>
            <a:ext cx="37444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sz="2800" kern="0" dirty="0" smtClean="0"/>
              <a:t>Hogyan alakítsuk ki a forrást?</a:t>
            </a:r>
            <a:endParaRPr lang="hu-HU" sz="2800" kern="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4824287" y="1645965"/>
            <a:ext cx="37081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000" kern="0" dirty="0" smtClean="0"/>
              <a:t>Főfejezetek, fejezetek</a:t>
            </a:r>
          </a:p>
          <a:p>
            <a:pPr lvl="1"/>
            <a:r>
              <a:rPr lang="hu-HU" sz="1600" kern="0" dirty="0" smtClean="0"/>
              <a:t>Célok</a:t>
            </a:r>
          </a:p>
          <a:p>
            <a:pPr lvl="1"/>
            <a:r>
              <a:rPr lang="hu-HU" sz="1600" kern="0" dirty="0" smtClean="0"/>
              <a:t>Előfeltételek</a:t>
            </a:r>
          </a:p>
          <a:p>
            <a:pPr lvl="1"/>
            <a:r>
              <a:rPr lang="hu-HU" sz="1600" kern="0" dirty="0" smtClean="0"/>
              <a:t>Források, információk</a:t>
            </a:r>
          </a:p>
          <a:p>
            <a:pPr lvl="1"/>
            <a:r>
              <a:rPr lang="hu-HU" sz="1600" kern="0" dirty="0" smtClean="0"/>
              <a:t>Feladatok</a:t>
            </a:r>
          </a:p>
          <a:p>
            <a:pPr lvl="1"/>
            <a:r>
              <a:rPr lang="hu-HU" sz="1600" kern="0" dirty="0" smtClean="0"/>
              <a:t>Összegzés</a:t>
            </a:r>
          </a:p>
          <a:p>
            <a:pPr lvl="1"/>
            <a:r>
              <a:rPr lang="hu-HU" sz="1600" kern="0" dirty="0" smtClean="0"/>
              <a:t>További anyagok</a:t>
            </a:r>
          </a:p>
          <a:p>
            <a:pPr lvl="1"/>
            <a:endParaRPr lang="hu-HU" sz="1600" kern="0" dirty="0"/>
          </a:p>
          <a:p>
            <a:r>
              <a:rPr lang="hu-HU" sz="2000" kern="0" dirty="0" smtClean="0"/>
              <a:t>Mit még?</a:t>
            </a:r>
          </a:p>
          <a:p>
            <a:pPr lvl="1"/>
            <a:r>
              <a:rPr lang="hu-HU" sz="1600" kern="0" dirty="0" smtClean="0"/>
              <a:t>Önellenőrző kérdések</a:t>
            </a:r>
          </a:p>
          <a:p>
            <a:pPr lvl="1"/>
            <a:r>
              <a:rPr lang="hu-HU" sz="1600" kern="0" dirty="0" smtClean="0"/>
              <a:t>Felugró ablakok</a:t>
            </a:r>
          </a:p>
          <a:p>
            <a:pPr lvl="1"/>
            <a:r>
              <a:rPr lang="hu-HU" sz="1600" kern="0" dirty="0" smtClean="0"/>
              <a:t>Videók</a:t>
            </a:r>
          </a:p>
          <a:p>
            <a:pPr lvl="1"/>
            <a:r>
              <a:rPr lang="hu-HU" sz="1600" kern="0" dirty="0" err="1" smtClean="0"/>
              <a:t>Flashkártyák</a:t>
            </a:r>
            <a:endParaRPr lang="hu-HU" sz="1600" kern="0" dirty="0" smtClean="0"/>
          </a:p>
          <a:p>
            <a:pPr lvl="1"/>
            <a:endParaRPr lang="hu-HU" sz="1600" kern="0" dirty="0" smtClean="0"/>
          </a:p>
          <a:p>
            <a:pPr lvl="1"/>
            <a:endParaRPr lang="hu-HU" sz="1600" kern="0" dirty="0"/>
          </a:p>
        </p:txBody>
      </p:sp>
    </p:spTree>
    <p:extLst>
      <p:ext uri="{BB962C8B-B14F-4D97-AF65-F5344CB8AC3E}">
        <p14:creationId xmlns:p14="http://schemas.microsoft.com/office/powerpoint/2010/main" val="20009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Miből lesz a cserebogár?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14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8194" name="Picture 2" descr="D:\Works\BME\MoodleMoot\2013\wimba-w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94028" cy="45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A cserebogár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15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9218" name="Picture 2" descr="D:\Works\BME\MoodleMoot\2013\wimba-scor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5" y="1774157"/>
            <a:ext cx="6056218" cy="40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Works\BME\MoodleMoot\2013\wimba-scorm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95" y="1975675"/>
            <a:ext cx="6056218" cy="40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Works\BME\MoodleMoot\2013\wimba-scorm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55" y="2198821"/>
            <a:ext cx="6174505" cy="40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Tennivalók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 digitális pedagógia elterjesztése az egyetemen</a:t>
            </a:r>
          </a:p>
          <a:p>
            <a:endParaRPr lang="hu-HU" sz="2400" dirty="0"/>
          </a:p>
          <a:p>
            <a:r>
              <a:rPr lang="hu-HU" sz="2400" dirty="0" smtClean="0"/>
              <a:t>Nem elég eszközt adni!</a:t>
            </a:r>
          </a:p>
          <a:p>
            <a:pPr lvl="1"/>
            <a:r>
              <a:rPr lang="hu-HU" sz="2000" dirty="0" smtClean="0"/>
              <a:t>Módszertani felkészítések</a:t>
            </a:r>
          </a:p>
          <a:p>
            <a:pPr lvl="1"/>
            <a:r>
              <a:rPr lang="hu-HU" sz="2000" dirty="0" smtClean="0"/>
              <a:t>A célhoz válasszunk eszközt</a:t>
            </a:r>
          </a:p>
          <a:p>
            <a:pPr lvl="1"/>
            <a:endParaRPr lang="hu-HU" sz="2000" dirty="0"/>
          </a:p>
          <a:p>
            <a:r>
              <a:rPr lang="hu-HU" sz="2400" dirty="0" err="1" smtClean="0"/>
              <a:t>Neptun</a:t>
            </a:r>
            <a:r>
              <a:rPr lang="hu-HU" sz="2400" dirty="0"/>
              <a:t> </a:t>
            </a:r>
            <a:r>
              <a:rPr lang="hu-HU" sz="2400" dirty="0" smtClean="0"/>
              <a:t>kurzusszinkron</a:t>
            </a:r>
          </a:p>
          <a:p>
            <a:r>
              <a:rPr lang="hu-HU" sz="2400" dirty="0" smtClean="0"/>
              <a:t>Arculatok kialakítása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16</a:t>
            </a:fld>
            <a:endParaRPr lang="hu-HU" smtClean="0"/>
          </a:p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6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Köszönöm figyelmüket!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1588"/>
            <a:ext cx="9144000" cy="1760537"/>
          </a:xfrm>
        </p:spPr>
        <p:txBody>
          <a:bodyPr/>
          <a:lstStyle/>
          <a:p>
            <a:pPr eaLnBrk="1" hangingPunct="1"/>
            <a:r>
              <a:rPr lang="hu-HU" sz="2400" dirty="0" smtClean="0"/>
              <a:t>Nagy Gábor Zsolt</a:t>
            </a:r>
          </a:p>
          <a:p>
            <a:pPr eaLnBrk="1" hangingPunct="1"/>
            <a:r>
              <a:rPr lang="hu-HU" sz="2400" dirty="0" err="1"/>
              <a:t>n</a:t>
            </a:r>
            <a:r>
              <a:rPr lang="hu-HU" sz="2400" smtClean="0"/>
              <a:t>agy.gzs</a:t>
            </a:r>
            <a:r>
              <a:rPr lang="hu-HU" sz="2400" dirty="0" smtClean="0"/>
              <a:t>@</a:t>
            </a:r>
            <a:r>
              <a:rPr lang="hu-HU" sz="2400" dirty="0" err="1" smtClean="0"/>
              <a:t>eik.bme.hu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hu-HU" sz="2400" dirty="0" smtClean="0"/>
              <a:t>Üzemeltetés</a:t>
            </a:r>
            <a:endParaRPr lang="hu-HU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hu-HU" sz="2400" dirty="0" smtClean="0"/>
              <a:t>Intézeti </a:t>
            </a:r>
            <a:r>
              <a:rPr lang="hu-HU" sz="2400" b="1" dirty="0" err="1" smtClean="0"/>
              <a:t>Moodle</a:t>
            </a:r>
            <a:endParaRPr lang="hu-HU" sz="2400" b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hu-HU" sz="2000" dirty="0" err="1" smtClean="0"/>
              <a:t>Moodle-Neptun</a:t>
            </a:r>
            <a:r>
              <a:rPr lang="hu-HU" sz="2000" dirty="0" smtClean="0"/>
              <a:t> integráció, </a:t>
            </a:r>
            <a:r>
              <a:rPr lang="hu-HU" sz="2000" dirty="0" err="1" smtClean="0"/>
              <a:t>Shibboleth</a:t>
            </a:r>
            <a:endParaRPr lang="hu-HU" sz="20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hu-HU" sz="2000" dirty="0" smtClean="0"/>
              <a:t>Hallgatók kezelése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400" b="1" dirty="0" err="1" smtClean="0"/>
              <a:t>Mahara</a:t>
            </a:r>
            <a:r>
              <a:rPr lang="hu-HU" sz="2400" dirty="0"/>
              <a:t> </a:t>
            </a:r>
            <a:r>
              <a:rPr lang="hu-HU" sz="2400" dirty="0" smtClean="0"/>
              <a:t>– egyéni és csoportmunkák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400" b="1" dirty="0" err="1" smtClean="0"/>
              <a:t>BigBlueButton</a:t>
            </a:r>
            <a:r>
              <a:rPr lang="hu-HU" sz="2400" dirty="0"/>
              <a:t> </a:t>
            </a:r>
            <a:r>
              <a:rPr lang="hu-HU" sz="2400" dirty="0" smtClean="0"/>
              <a:t>– </a:t>
            </a:r>
            <a:r>
              <a:rPr lang="hu-HU" sz="2400" dirty="0" err="1" smtClean="0"/>
              <a:t>webkonferencia</a:t>
            </a:r>
            <a:r>
              <a:rPr lang="hu-HU" sz="2400" dirty="0" smtClean="0"/>
              <a:t> tapasztalatok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400" dirty="0" smtClean="0"/>
              <a:t>Kérdőívek - Termékmenedzsment modul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400" b="1" dirty="0" smtClean="0"/>
              <a:t>SCORM</a:t>
            </a:r>
            <a:r>
              <a:rPr lang="hu-HU" sz="2400" dirty="0" smtClean="0"/>
              <a:t> tananyagok </a:t>
            </a:r>
            <a:r>
              <a:rPr lang="hu-HU" sz="2400" dirty="0" err="1" smtClean="0"/>
              <a:t>Wimba</a:t>
            </a:r>
            <a:r>
              <a:rPr lang="hu-HU" sz="2400" dirty="0" smtClean="0"/>
              <a:t> </a:t>
            </a:r>
            <a:r>
              <a:rPr lang="hu-HU" sz="2400" dirty="0" err="1" smtClean="0"/>
              <a:t>Create-l</a:t>
            </a:r>
            <a:endParaRPr lang="hu-HU" sz="2400" dirty="0" smtClean="0"/>
          </a:p>
          <a:p>
            <a:pPr>
              <a:buFont typeface="Arial" pitchFamily="34" charset="0"/>
              <a:buChar char="•"/>
              <a:defRPr/>
            </a:pPr>
            <a:endParaRPr lang="hu-HU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hu-HU" sz="1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2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1026" name="Picture 2" descr="D:\Works\BME\MoodleMoot\2013\mahara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68" y="2899567"/>
            <a:ext cx="1609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s\BME\TDK\2009\Forrásanyag\moodle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31" y="1628800"/>
            <a:ext cx="1905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s\BME\MoodleMoot\2013\wimba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06" y="5164931"/>
            <a:ext cx="931487" cy="8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Works\BME\MoodleMoot\2013\blu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31" y="3284984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s\BME\MoodleMoot\2013\limesurvey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106863"/>
            <a:ext cx="752476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E-learning</a:t>
            </a:r>
            <a:r>
              <a:rPr lang="hu-HU" dirty="0" smtClean="0"/>
              <a:t> az Intézetben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2006: első </a:t>
            </a:r>
            <a:r>
              <a:rPr lang="hu-HU" sz="2400" dirty="0" err="1" smtClean="0"/>
              <a:t>Moodle</a:t>
            </a:r>
            <a:endParaRPr lang="hu-HU" sz="2400" dirty="0"/>
          </a:p>
          <a:p>
            <a:r>
              <a:rPr lang="hu-HU" sz="2400" dirty="0" smtClean="0"/>
              <a:t>2008: </a:t>
            </a:r>
            <a:r>
              <a:rPr lang="hu-HU" sz="2400" dirty="0" err="1" smtClean="0"/>
              <a:t>Moodle</a:t>
            </a:r>
            <a:r>
              <a:rPr lang="hu-HU" sz="2400" dirty="0" smtClean="0"/>
              <a:t> 1.9, </a:t>
            </a:r>
            <a:r>
              <a:rPr lang="hu-HU" sz="2400" dirty="0" err="1" smtClean="0"/>
              <a:t>MediaWiki</a:t>
            </a:r>
            <a:r>
              <a:rPr lang="hu-HU" sz="2400" dirty="0" smtClean="0"/>
              <a:t>, tanári oldalak</a:t>
            </a:r>
          </a:p>
          <a:p>
            <a:pPr lvl="1"/>
            <a:r>
              <a:rPr lang="hu-HU" sz="1800" dirty="0" smtClean="0"/>
              <a:t>Kisteljesítményű IBM szerver</a:t>
            </a:r>
          </a:p>
          <a:p>
            <a:r>
              <a:rPr lang="hu-HU" sz="2400" dirty="0" smtClean="0"/>
              <a:t>2009: </a:t>
            </a:r>
            <a:r>
              <a:rPr lang="hu-HU" sz="2400" dirty="0" err="1" smtClean="0"/>
              <a:t>Mahara</a:t>
            </a:r>
            <a:r>
              <a:rPr lang="hu-HU" sz="2400" dirty="0" smtClean="0"/>
              <a:t>, </a:t>
            </a:r>
            <a:r>
              <a:rPr lang="hu-HU" sz="2400" dirty="0" err="1" smtClean="0"/>
              <a:t>Joomla</a:t>
            </a:r>
            <a:r>
              <a:rPr lang="hu-HU" sz="2400" dirty="0" smtClean="0"/>
              <a:t> oldalak</a:t>
            </a:r>
          </a:p>
          <a:p>
            <a:r>
              <a:rPr lang="hu-HU" sz="2400" dirty="0" smtClean="0"/>
              <a:t>2011: </a:t>
            </a:r>
            <a:r>
              <a:rPr lang="hu-HU" sz="2400" dirty="0" err="1" smtClean="0"/>
              <a:t>Limesurvey</a:t>
            </a:r>
            <a:r>
              <a:rPr lang="hu-HU" sz="2400" dirty="0" smtClean="0"/>
              <a:t>, </a:t>
            </a:r>
            <a:r>
              <a:rPr lang="hu-HU" sz="2400" dirty="0" err="1" smtClean="0"/>
              <a:t>Suse</a:t>
            </a:r>
            <a:r>
              <a:rPr lang="hu-HU" sz="2400" dirty="0" smtClean="0"/>
              <a:t> 11 XEN virtualizáció</a:t>
            </a:r>
          </a:p>
          <a:p>
            <a:pPr lvl="1"/>
            <a:r>
              <a:rPr lang="hu-HU" sz="1800" dirty="0"/>
              <a:t>Nagyteljesítményű HP szerver</a:t>
            </a:r>
          </a:p>
          <a:p>
            <a:r>
              <a:rPr lang="hu-HU" sz="2400" dirty="0" smtClean="0"/>
              <a:t>2012: </a:t>
            </a:r>
            <a:r>
              <a:rPr lang="hu-HU" sz="2400" dirty="0" err="1" smtClean="0"/>
              <a:t>Moodle</a:t>
            </a:r>
            <a:r>
              <a:rPr lang="hu-HU" sz="2400" dirty="0" smtClean="0"/>
              <a:t> 2.x, </a:t>
            </a:r>
            <a:r>
              <a:rPr lang="hu-HU" sz="2400" dirty="0" err="1"/>
              <a:t>Citrix</a:t>
            </a:r>
            <a:r>
              <a:rPr lang="hu-HU" sz="2400" dirty="0"/>
              <a:t> </a:t>
            </a:r>
            <a:r>
              <a:rPr lang="hu-HU" sz="2400" dirty="0" err="1" smtClean="0"/>
              <a:t>XenServer</a:t>
            </a:r>
            <a:endParaRPr lang="hu-HU" sz="2400" dirty="0" smtClean="0"/>
          </a:p>
          <a:p>
            <a:r>
              <a:rPr lang="hu-HU" sz="2400" dirty="0" smtClean="0"/>
              <a:t>2013</a:t>
            </a:r>
            <a:r>
              <a:rPr lang="hu-HU" sz="2400" dirty="0"/>
              <a:t>: </a:t>
            </a:r>
            <a:r>
              <a:rPr lang="hu-HU" sz="2400" dirty="0" err="1"/>
              <a:t>Neptun</a:t>
            </a:r>
            <a:r>
              <a:rPr lang="hu-HU" sz="2400" dirty="0"/>
              <a:t> </a:t>
            </a:r>
            <a:r>
              <a:rPr lang="hu-HU" sz="2400" dirty="0" smtClean="0"/>
              <a:t>integráció, 35 szolgáltatás, </a:t>
            </a:r>
            <a:r>
              <a:rPr lang="hu-HU" sz="2400" dirty="0" err="1" smtClean="0"/>
              <a:t>BigBlueButton</a:t>
            </a:r>
            <a:endParaRPr lang="hu-HU" sz="2400" dirty="0" smtClean="0"/>
          </a:p>
          <a:p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      NE TEGYÜNK SZERVERT SZEKRÉNYBE NYÁRON!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B6DCFAA-E0FE-4EFC-9BC9-C27EEF872864}" type="slidenum">
              <a:rPr lang="hu-HU" smtClean="0"/>
              <a:pPr>
                <a:defRPr/>
              </a:pPr>
              <a:t>3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1028" name="Picture 4" descr="D:\Works\BME\MoodleMoot\2013\w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518150"/>
            <a:ext cx="6350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Üzemeltetés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Szerver:</a:t>
            </a:r>
          </a:p>
          <a:p>
            <a:pPr lvl="1"/>
            <a:r>
              <a:rPr lang="hu-HU" dirty="0" smtClean="0"/>
              <a:t>24 mag, 64GB memória, 1,8 TB HDD RAID 6</a:t>
            </a:r>
          </a:p>
          <a:p>
            <a:pPr lvl="1"/>
            <a:r>
              <a:rPr lang="hu-HU" dirty="0" err="1" smtClean="0"/>
              <a:t>Citrix</a:t>
            </a:r>
            <a:r>
              <a:rPr lang="hu-HU" dirty="0" smtClean="0"/>
              <a:t> </a:t>
            </a:r>
            <a:r>
              <a:rPr lang="hu-HU" dirty="0" err="1" smtClean="0"/>
              <a:t>XenServer</a:t>
            </a:r>
            <a:r>
              <a:rPr lang="hu-HU" dirty="0" smtClean="0"/>
              <a:t>, 14 virtuális gép</a:t>
            </a:r>
          </a:p>
          <a:p>
            <a:pPr lvl="2"/>
            <a:r>
              <a:rPr lang="hu-HU" dirty="0" err="1" smtClean="0"/>
              <a:t>Debian</a:t>
            </a:r>
            <a:r>
              <a:rPr lang="hu-HU" dirty="0" smtClean="0"/>
              <a:t> </a:t>
            </a:r>
            <a:r>
              <a:rPr lang="hu-HU" dirty="0" err="1" smtClean="0"/>
              <a:t>Squeeze</a:t>
            </a:r>
            <a:r>
              <a:rPr lang="hu-HU" dirty="0" smtClean="0"/>
              <a:t>, </a:t>
            </a:r>
            <a:r>
              <a:rPr lang="hu-HU" dirty="0" err="1" smtClean="0"/>
              <a:t>Ubuntu</a:t>
            </a:r>
            <a:r>
              <a:rPr lang="hu-HU" dirty="0" smtClean="0"/>
              <a:t>, BSD</a:t>
            </a:r>
          </a:p>
          <a:p>
            <a:pPr lvl="2"/>
            <a:r>
              <a:rPr lang="hu-HU" dirty="0" err="1" smtClean="0"/>
              <a:t>WebProxy</a:t>
            </a:r>
            <a:r>
              <a:rPr lang="hu-HU" dirty="0" smtClean="0"/>
              <a:t> NGINX</a:t>
            </a:r>
          </a:p>
          <a:p>
            <a:pPr lvl="2"/>
            <a:r>
              <a:rPr lang="hu-HU" dirty="0" smtClean="0"/>
              <a:t>Adatbázis </a:t>
            </a:r>
            <a:r>
              <a:rPr lang="hu-HU" dirty="0" err="1" smtClean="0"/>
              <a:t>MySQL</a:t>
            </a:r>
            <a:endParaRPr lang="hu-HU" dirty="0" smtClean="0"/>
          </a:p>
          <a:p>
            <a:pPr lvl="2"/>
            <a:r>
              <a:rPr lang="hu-HU" dirty="0" smtClean="0"/>
              <a:t>Webkiszolgálók, </a:t>
            </a:r>
            <a:r>
              <a:rPr lang="hu-HU" dirty="0" err="1" smtClean="0"/>
              <a:t>Apache</a:t>
            </a:r>
            <a:r>
              <a:rPr lang="hu-HU" dirty="0"/>
              <a:t>, NGINX, </a:t>
            </a:r>
            <a:r>
              <a:rPr lang="hu-HU" dirty="0" smtClean="0"/>
              <a:t>PHP-CGI – PHP-APC</a:t>
            </a:r>
          </a:p>
          <a:p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D246104-FBCA-4CCE-A4E0-5A19ACC6C85C}" type="slidenum">
              <a:rPr lang="hu-HU" smtClean="0"/>
              <a:pPr>
                <a:defRPr/>
              </a:pPr>
              <a:t>4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2050" name="Picture 2" descr="D:\Works\BME\Szerverek\APPI-infrastructure-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3185"/>
            <a:ext cx="8136904" cy="482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APPI MOODLE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Napi </a:t>
            </a:r>
            <a:r>
              <a:rPr lang="hu-HU" sz="2000" dirty="0"/>
              <a:t>3 000 </a:t>
            </a:r>
            <a:r>
              <a:rPr lang="hu-HU" sz="2000" dirty="0" smtClean="0"/>
              <a:t>látogató és </a:t>
            </a:r>
            <a:r>
              <a:rPr lang="hu-HU" sz="2000" dirty="0"/>
              <a:t>18 000 </a:t>
            </a:r>
            <a:r>
              <a:rPr lang="hu-HU" sz="2000" dirty="0" smtClean="0"/>
              <a:t>oldalmegtekintés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Mobil használat: </a:t>
            </a:r>
            <a:r>
              <a:rPr lang="hu-HU" sz="2000" dirty="0"/>
              <a:t>0,5% alatt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51D18F1-5C02-4A18-851A-6A913005A52A}" type="slidenum">
              <a:rPr lang="hu-HU" smtClean="0"/>
              <a:pPr>
                <a:defRPr/>
              </a:pPr>
              <a:t>5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4098" name="Picture 2" descr="D:\Works\BME\MoodleMoot\2013\appi-moo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93" y="1484784"/>
            <a:ext cx="6227733" cy="41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ZH-zunk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1600200"/>
            <a:ext cx="82550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smtClean="0"/>
              <a:t>~150 konkurens</a:t>
            </a:r>
            <a:br>
              <a:rPr lang="hu-HU" sz="1800" dirty="0" smtClean="0"/>
            </a:br>
            <a:r>
              <a:rPr lang="hu-HU" sz="1800" dirty="0" smtClean="0"/>
              <a:t>felhasználó</a:t>
            </a:r>
            <a:br>
              <a:rPr lang="hu-HU" sz="1800" dirty="0" smtClean="0"/>
            </a:br>
            <a:r>
              <a:rPr lang="hu-HU" sz="1800" dirty="0" smtClean="0"/>
              <a:t>Web szerver:</a:t>
            </a:r>
            <a:br>
              <a:rPr lang="hu-HU" sz="1800" dirty="0" smtClean="0"/>
            </a:br>
            <a:r>
              <a:rPr lang="hu-HU" sz="1800" dirty="0" smtClean="0"/>
              <a:t>2,3-as </a:t>
            </a:r>
            <a:r>
              <a:rPr lang="hu-HU" sz="1800" dirty="0" err="1" smtClean="0"/>
              <a:t>load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Adatbázis szerver:</a:t>
            </a:r>
            <a:br>
              <a:rPr lang="hu-HU" sz="1800" dirty="0" smtClean="0"/>
            </a:br>
            <a:r>
              <a:rPr lang="hu-HU" sz="1800" dirty="0" smtClean="0"/>
              <a:t>0,3-as </a:t>
            </a:r>
            <a:r>
              <a:rPr lang="hu-HU" sz="1800" dirty="0" err="1" smtClean="0"/>
              <a:t>load</a:t>
            </a: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Hálózati forgalom</a:t>
            </a:r>
            <a:br>
              <a:rPr lang="hu-HU" sz="1800" dirty="0" smtClean="0"/>
            </a:br>
            <a:r>
              <a:rPr lang="hu-HU" sz="1800" dirty="0" smtClean="0"/>
              <a:t>minimális</a:t>
            </a:r>
            <a:br>
              <a:rPr lang="hu-HU" sz="1800" dirty="0" smtClean="0"/>
            </a:br>
            <a:endParaRPr lang="hu-HU" sz="18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B92C342-0C61-4522-A346-CBAED4BDCE17}" type="slidenum">
              <a:rPr lang="hu-HU" smtClean="0"/>
              <a:pPr>
                <a:defRPr/>
              </a:pPr>
              <a:t>6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3074" name="Picture 2" descr="D:\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52" y="1484784"/>
            <a:ext cx="66465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Neptun</a:t>
            </a:r>
            <a:endParaRPr lang="hu-HU" dirty="0" smtClean="0"/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895D7BF-305E-454B-A678-5EE43FA0E007}" type="slidenum">
              <a:rPr lang="hu-HU" smtClean="0"/>
              <a:pPr>
                <a:defRPr/>
              </a:pPr>
              <a:t>7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pic>
        <p:nvPicPr>
          <p:cNvPr id="5122" name="Picture 2" descr="D:\Works\BME\MoodleMoot\2013\holy_cow_drawce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7823"/>
            <a:ext cx="1900238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Works\BME\TDK\2009\Forrásanyag\moodle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47791"/>
            <a:ext cx="1905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Works\BME\MoodleMoot\2013\bme-cimt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23" y="2119114"/>
            <a:ext cx="22383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Works\BME\MoodleMoot\2013\neptun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1782"/>
            <a:ext cx="19240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2051720" y="3649290"/>
            <a:ext cx="2880320" cy="1698501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915816" y="3861048"/>
            <a:ext cx="864096" cy="115212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rot="5400000">
            <a:off x="2915816" y="3861048"/>
            <a:ext cx="864096" cy="115212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>
            <a:off x="2195736" y="3212976"/>
            <a:ext cx="3960787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V="1">
            <a:off x="4932040" y="4072111"/>
            <a:ext cx="1656184" cy="126285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Szövegdoboz 7167"/>
          <p:cNvSpPr txBox="1"/>
          <p:nvPr/>
        </p:nvSpPr>
        <p:spPr>
          <a:xfrm>
            <a:off x="2607618" y="5085184"/>
            <a:ext cx="12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LDAP, DB</a:t>
            </a:r>
            <a:endParaRPr lang="hu-HU" dirty="0"/>
          </a:p>
        </p:txBody>
      </p:sp>
      <p:sp>
        <p:nvSpPr>
          <p:cNvPr id="7169" name="Szövegdoboz 7168"/>
          <p:cNvSpPr txBox="1"/>
          <p:nvPr/>
        </p:nvSpPr>
        <p:spPr>
          <a:xfrm>
            <a:off x="6055568" y="462056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Shibboleth</a:t>
            </a:r>
            <a:endParaRPr lang="hu-HU" dirty="0"/>
          </a:p>
        </p:txBody>
      </p:sp>
      <p:sp>
        <p:nvSpPr>
          <p:cNvPr id="7172" name="Szövegdoboz 7171"/>
          <p:cNvSpPr txBox="1"/>
          <p:nvPr/>
        </p:nvSpPr>
        <p:spPr>
          <a:xfrm flipH="1">
            <a:off x="7294710" y="397374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A82B31"/>
                </a:solidFill>
              </a:rPr>
              <a:t>Címtár</a:t>
            </a:r>
            <a:endParaRPr lang="hu-HU" sz="1600" b="1" dirty="0">
              <a:solidFill>
                <a:srgbClr val="A82B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  <p:bldP spid="7168" grpId="1"/>
      <p:bldP spid="7169" grpId="0"/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Felhasználókezelés</a:t>
            </a:r>
            <a:endParaRPr lang="hu-HU" dirty="0" smtClean="0"/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Neptunból</a:t>
            </a:r>
            <a:r>
              <a:rPr lang="hu-HU" dirty="0" smtClean="0"/>
              <a:t> felhasználók lekérése email címmel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Felhasználók feltöltése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r>
              <a:rPr lang="hu-HU" dirty="0" smtClean="0"/>
              <a:t>Hallgatók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sz="2400" dirty="0" smtClean="0"/>
              <a:t>Első belépés a </a:t>
            </a:r>
            <a:r>
              <a:rPr lang="hu-HU" sz="2400" dirty="0" err="1" smtClean="0"/>
              <a:t>Neptunba</a:t>
            </a:r>
            <a:r>
              <a:rPr lang="hu-HU" sz="2400" dirty="0" smtClean="0"/>
              <a:t>, jelszócsere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sz="2400" dirty="0" smtClean="0"/>
              <a:t>Érvényes email cím megadása a </a:t>
            </a:r>
            <a:r>
              <a:rPr lang="hu-HU" sz="2400" dirty="0" err="1" smtClean="0"/>
              <a:t>Neptunba</a:t>
            </a:r>
            <a:endParaRPr lang="hu-HU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hu-HU" sz="2400" dirty="0" smtClean="0"/>
              <a:t>Belépés a címtárba és címtári jelszó megadása</a:t>
            </a:r>
            <a:endParaRPr lang="hu-HU" sz="2400" dirty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7ED20AB-10EE-483D-9802-A9BCDFFE5EAB}" type="slidenum">
              <a:rPr lang="hu-HU" smtClean="0"/>
              <a:pPr>
                <a:defRPr/>
              </a:pPr>
              <a:t>8</a:t>
            </a:fld>
            <a:endParaRPr lang="hu-HU" smtClean="0"/>
          </a:p>
          <a:p>
            <a:pPr>
              <a:defRPr/>
            </a:pPr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39552" y="3140968"/>
            <a:ext cx="860444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 err="1">
                <a:latin typeface="Courier New" pitchFamily="49" charset="0"/>
                <a:cs typeface="Courier New" pitchFamily="49" charset="0"/>
              </a:rPr>
              <a:t>idnumber</a:t>
            </a:r>
            <a:r>
              <a:rPr lang="hu-HU" sz="2000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hu-HU" sz="2000" b="1" dirty="0" err="1">
                <a:latin typeface="Courier New" pitchFamily="49" charset="0"/>
                <a:cs typeface="Courier New" pitchFamily="49" charset="0"/>
              </a:rPr>
              <a:t>username</a:t>
            </a:r>
            <a:r>
              <a:rPr lang="hu-HU" sz="2000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hu-HU" sz="2000" b="1" dirty="0" err="1">
                <a:latin typeface="Courier New" pitchFamily="49" charset="0"/>
                <a:cs typeface="Courier New" pitchFamily="49" charset="0"/>
              </a:rPr>
              <a:t>auth</a:t>
            </a:r>
            <a:r>
              <a:rPr lang="hu-HU" sz="2000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hu-HU" sz="2000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hu-HU" sz="2000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hu-HU" sz="2000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hu-HU" sz="2000" b="1" dirty="0">
                <a:latin typeface="Courier New" pitchFamily="49" charset="0"/>
                <a:cs typeface="Courier New" pitchFamily="49" charset="0"/>
              </a:rPr>
              <a:t>;course1;email</a:t>
            </a:r>
          </a:p>
          <a:p>
            <a:pPr>
              <a:defRPr/>
            </a:pPr>
            <a:r>
              <a:rPr lang="hu-HU" sz="2000" dirty="0" smtClean="0">
                <a:latin typeface="Courier New" pitchFamily="49" charset="0"/>
                <a:cs typeface="Courier New" pitchFamily="49" charset="0"/>
              </a:rPr>
              <a:t>RCQ1TG;</a:t>
            </a:r>
            <a:r>
              <a:rPr lang="hu-HU" sz="2000" b="1" dirty="0" err="1" smtClean="0">
                <a:latin typeface="Courier New" pitchFamily="49" charset="0"/>
                <a:cs typeface="Courier New" pitchFamily="49" charset="0"/>
              </a:rPr>
              <a:t>rcq1tg</a:t>
            </a:r>
            <a:r>
              <a:rPr lang="hu-HU" sz="2000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hu-HU" sz="2000" b="1" dirty="0" err="1" smtClean="0">
                <a:latin typeface="Courier New" pitchFamily="49" charset="0"/>
                <a:cs typeface="Courier New" pitchFamily="49" charset="0"/>
              </a:rPr>
              <a:t>shibboleth</a:t>
            </a:r>
            <a:r>
              <a:rPr lang="hu-HU" sz="2000" dirty="0" smtClean="0">
                <a:latin typeface="Courier New" pitchFamily="49" charset="0"/>
                <a:cs typeface="Courier New" pitchFamily="49" charset="0"/>
              </a:rPr>
              <a:t>;Gipsz;Jakab;GT52A002;m5@</a:t>
            </a:r>
            <a:r>
              <a:rPr lang="hu-HU" sz="2000" dirty="0" err="1" smtClean="0">
                <a:latin typeface="Courier New" pitchFamily="49" charset="0"/>
                <a:cs typeface="Courier New" pitchFamily="49" charset="0"/>
              </a:rPr>
              <a:t>bme.hu</a:t>
            </a:r>
            <a:endParaRPr lang="hu-HU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E-portfólió</a:t>
            </a: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431800" y="1600200"/>
            <a:ext cx="6523917" cy="4525963"/>
          </a:xfrm>
        </p:spPr>
        <p:txBody>
          <a:bodyPr/>
          <a:lstStyle/>
          <a:p>
            <a:r>
              <a:rPr lang="hu-HU" sz="2000" dirty="0" err="1" smtClean="0"/>
              <a:t>Moodle</a:t>
            </a:r>
            <a:r>
              <a:rPr lang="hu-HU" sz="2000" dirty="0" smtClean="0"/>
              <a:t> SSO</a:t>
            </a:r>
          </a:p>
          <a:p>
            <a:r>
              <a:rPr lang="hu-HU" sz="2000" dirty="0"/>
              <a:t>Tervezés speciális felhasználók </a:t>
            </a:r>
            <a:r>
              <a:rPr lang="hu-HU" sz="2000" dirty="0" smtClean="0"/>
              <a:t>számára BSc</a:t>
            </a:r>
          </a:p>
          <a:p>
            <a:pPr lvl="1"/>
            <a:r>
              <a:rPr lang="hu-HU" sz="1600" dirty="0" smtClean="0"/>
              <a:t>Egyéni feladatok: információgyűjtés, speciális </a:t>
            </a:r>
            <a:r>
              <a:rPr lang="hu-HU" sz="1600" dirty="0"/>
              <a:t>felhasználói csoport jellemzése, egyéni termékjavaslatok </a:t>
            </a:r>
            <a:r>
              <a:rPr lang="hu-HU" sz="1600" dirty="0" smtClean="0"/>
              <a:t>kidolgozása, egyéni </a:t>
            </a:r>
            <a:r>
              <a:rPr lang="hu-HU" sz="1600" dirty="0"/>
              <a:t>koncepcióterv </a:t>
            </a:r>
            <a:r>
              <a:rPr lang="hu-HU" sz="1600" dirty="0" smtClean="0"/>
              <a:t>elkészítése,</a:t>
            </a:r>
          </a:p>
          <a:p>
            <a:pPr lvl="1"/>
            <a:r>
              <a:rPr lang="hu-HU" sz="1600" dirty="0" smtClean="0"/>
              <a:t>Csoportos feladatok: interjúvázlat készítése, termékdokumentáció követelményjegyzékkel</a:t>
            </a:r>
          </a:p>
          <a:p>
            <a:r>
              <a:rPr lang="hu-HU" sz="2000" dirty="0" smtClean="0"/>
              <a:t>Mérnöktanár </a:t>
            </a:r>
            <a:r>
              <a:rPr lang="hu-HU" sz="2000" dirty="0" err="1" smtClean="0"/>
              <a:t>MSc</a:t>
            </a:r>
            <a:endParaRPr lang="hu-HU" sz="2000" dirty="0" smtClean="0"/>
          </a:p>
          <a:p>
            <a:pPr lvl="1"/>
            <a:r>
              <a:rPr lang="hu-HU" sz="1600" dirty="0"/>
              <a:t>15/2006. (IV.3.) OM rendelet 4</a:t>
            </a:r>
            <a:r>
              <a:rPr lang="hu-HU" sz="1600" dirty="0" smtClean="0"/>
              <a:t>. 5.3 és 8.4 a) pont</a:t>
            </a:r>
          </a:p>
          <a:p>
            <a:r>
              <a:rPr lang="hu-HU" sz="2000" dirty="0"/>
              <a:t>A munka és szervezet szakpszichológus </a:t>
            </a:r>
            <a:r>
              <a:rPr lang="hu-HU" sz="2000" dirty="0" smtClean="0"/>
              <a:t>képzés</a:t>
            </a:r>
          </a:p>
          <a:p>
            <a:pPr lvl="1"/>
            <a:r>
              <a:rPr lang="hu-HU" sz="1600" dirty="0"/>
              <a:t>Szakképzésen kívüli munkák, </a:t>
            </a:r>
            <a:r>
              <a:rPr lang="hu-HU" sz="1600" dirty="0" smtClean="0"/>
              <a:t>szakképzés </a:t>
            </a:r>
            <a:r>
              <a:rPr lang="hu-HU" sz="1600" dirty="0"/>
              <a:t>keretében készült szakmai </a:t>
            </a:r>
            <a:r>
              <a:rPr lang="hu-HU" sz="1600" dirty="0" smtClean="0"/>
              <a:t>munkák, szakdolgozatok</a:t>
            </a:r>
          </a:p>
          <a:p>
            <a:endParaRPr lang="hu-HU" sz="2400" dirty="0" smtClean="0"/>
          </a:p>
          <a:p>
            <a:endParaRPr lang="hu-HU" sz="24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552871A-ECBB-4D91-BFBB-4407E69B2034}" type="slidenum">
              <a:rPr lang="hu-HU" smtClean="0"/>
              <a:pPr>
                <a:defRPr/>
              </a:pPr>
              <a:t>9</a:t>
            </a:fld>
            <a:endParaRPr lang="hu-HU" dirty="0" smtClean="0"/>
          </a:p>
          <a:p>
            <a:pPr>
              <a:defRPr/>
            </a:pPr>
            <a:endParaRPr lang="hu-HU" dirty="0"/>
          </a:p>
        </p:txBody>
      </p:sp>
      <p:pic>
        <p:nvPicPr>
          <p:cNvPr id="7172" name="Picture 4" descr="D:\Works\BME\MoodleMoot\2013\mahara-tervsp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89" y="937940"/>
            <a:ext cx="2407111" cy="52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T-education">
  <a:themeElements>
    <a:clrScheme name="EPT-educ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PT-educ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T-educ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-educ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-educ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-educ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-educ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T-educ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-educ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-educ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-educ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-educ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-educ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T-educ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EPT-education</Template>
  <TotalTime>1871</TotalTime>
  <Words>452</Words>
  <Application>Microsoft Office PowerPoint</Application>
  <PresentationFormat>Diavetítés a képernyőre (4:3 oldalarány)</PresentationFormat>
  <Paragraphs>159</Paragraphs>
  <Slides>17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EPT-education</vt:lpstr>
      <vt:lpstr>E-learning felsőfokon, jó gyakorlatok a BME Alkalmazott Pedagógiai és Pszichológiai Intézetében</vt:lpstr>
      <vt:lpstr>Tartalom</vt:lpstr>
      <vt:lpstr>E-learning az Intézetben</vt:lpstr>
      <vt:lpstr>Üzemeltetés</vt:lpstr>
      <vt:lpstr>APPI MOODLE</vt:lpstr>
      <vt:lpstr>ZH-zunk</vt:lpstr>
      <vt:lpstr>Neptun</vt:lpstr>
      <vt:lpstr>Felhasználókezelés</vt:lpstr>
      <vt:lpstr>E-portfólió</vt:lpstr>
      <vt:lpstr>Webkonferencia - BigBlueButton</vt:lpstr>
      <vt:lpstr>Kérdőív - LimeSurvey</vt:lpstr>
      <vt:lpstr>Készítsünk tananyagot – Wimba Create-l</vt:lpstr>
      <vt:lpstr>Mit tud?</vt:lpstr>
      <vt:lpstr>Miből lesz a cserebogár?</vt:lpstr>
      <vt:lpstr>A cserebogár</vt:lpstr>
      <vt:lpstr>Tennivalók</vt:lpstr>
      <vt:lpstr>Köszönöm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Nagy Gábor Zsolt</dc:creator>
  <cp:lastModifiedBy>Nagy Gábor Zsolt</cp:lastModifiedBy>
  <cp:revision>200</cp:revision>
  <dcterms:created xsi:type="dcterms:W3CDTF">2008-06-18T11:28:24Z</dcterms:created>
  <dcterms:modified xsi:type="dcterms:W3CDTF">2013-06-27T07:52:36Z</dcterms:modified>
</cp:coreProperties>
</file>