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64" r:id="rId16"/>
    <p:sldId id="265" r:id="rId17"/>
    <p:sldId id="266" r:id="rId18"/>
    <p:sldId id="267" r:id="rId19"/>
    <p:sldId id="276" r:id="rId20"/>
    <p:sldId id="275" r:id="rId21"/>
    <p:sldId id="268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40" autoAdjust="0"/>
  </p:normalViewPr>
  <p:slideViewPr>
    <p:cSldViewPr>
      <p:cViewPr>
        <p:scale>
          <a:sx n="70" d="100"/>
          <a:sy n="70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%20example\AppData\Roaming\Microsoft\Excel\Munkaf&#252;zet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Munka1!$C$7:$C$14</c:f>
              <c:strCache>
                <c:ptCount val="8"/>
                <c:pt idx="0">
                  <c:v>13-15 év</c:v>
                </c:pt>
                <c:pt idx="1">
                  <c:v>16-17 év</c:v>
                </c:pt>
                <c:pt idx="2">
                  <c:v>18-24 év</c:v>
                </c:pt>
                <c:pt idx="3">
                  <c:v>25-34 év</c:v>
                </c:pt>
                <c:pt idx="4">
                  <c:v>35-44 év</c:v>
                </c:pt>
                <c:pt idx="5">
                  <c:v>45-54 év</c:v>
                </c:pt>
                <c:pt idx="6">
                  <c:v>55-64 év</c:v>
                </c:pt>
                <c:pt idx="7">
                  <c:v>65- év</c:v>
                </c:pt>
              </c:strCache>
            </c:strRef>
          </c:cat>
          <c:val>
            <c:numRef>
              <c:f>Munka1!$B$7:$B$14</c:f>
              <c:numCache>
                <c:formatCode>0" fő"</c:formatCode>
                <c:ptCount val="8"/>
                <c:pt idx="0">
                  <c:v>346038</c:v>
                </c:pt>
                <c:pt idx="1">
                  <c:v>251664</c:v>
                </c:pt>
                <c:pt idx="2">
                  <c:v>754992</c:v>
                </c:pt>
                <c:pt idx="3">
                  <c:v>786450</c:v>
                </c:pt>
                <c:pt idx="4">
                  <c:v>534786</c:v>
                </c:pt>
                <c:pt idx="5">
                  <c:v>251664</c:v>
                </c:pt>
                <c:pt idx="6">
                  <c:v>157290</c:v>
                </c:pt>
                <c:pt idx="7">
                  <c:v>62916</c:v>
                </c:pt>
              </c:numCache>
            </c:numRef>
          </c:val>
        </c:ser>
        <c:axId val="98193408"/>
        <c:axId val="98183424"/>
      </c:barChart>
      <c:valAx>
        <c:axId val="98183424"/>
        <c:scaling>
          <c:orientation val="minMax"/>
        </c:scaling>
        <c:axPos val="l"/>
        <c:majorGridlines/>
        <c:numFmt formatCode="0&quot; fő&quot;" sourceLinked="1"/>
        <c:tickLblPos val="nextTo"/>
        <c:txPr>
          <a:bodyPr/>
          <a:lstStyle/>
          <a:p>
            <a:pPr>
              <a:defRPr sz="2000" baseline="0"/>
            </a:pPr>
            <a:endParaRPr lang="hu-HU"/>
          </a:p>
        </c:txPr>
        <c:crossAx val="98193408"/>
        <c:crosses val="autoZero"/>
        <c:crossBetween val="between"/>
        <c:majorUnit val="250000"/>
      </c:valAx>
      <c:catAx>
        <c:axId val="98193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98183424"/>
        <c:crosses val="autoZero"/>
        <c:auto val="1"/>
        <c:lblAlgn val="ctr"/>
        <c:lblOffset val="100"/>
      </c:cat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311D8-5A91-4A09-A33F-DE2CAC70962E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E4C538E-EA87-4113-8875-010C6AB68C78}">
      <dgm:prSet phldrT="[Szöveg]"/>
      <dgm:spPr/>
      <dgm:t>
        <a:bodyPr/>
        <a:lstStyle/>
        <a:p>
          <a:r>
            <a:rPr lang="hu-HU" dirty="0" smtClean="0"/>
            <a:t>Létezik kialakított</a:t>
          </a:r>
          <a:br>
            <a:rPr lang="hu-HU" dirty="0" smtClean="0"/>
          </a:br>
          <a:r>
            <a:rPr lang="hu-HU" dirty="0" err="1" smtClean="0"/>
            <a:t>e-learning</a:t>
          </a:r>
          <a:r>
            <a:rPr lang="hu-HU" dirty="0" smtClean="0"/>
            <a:t> 2.0-s rendszer?</a:t>
          </a:r>
          <a:endParaRPr lang="hu-HU" dirty="0"/>
        </a:p>
      </dgm:t>
    </dgm:pt>
    <dgm:pt modelId="{5CC0E596-2CB8-4CCF-9679-5FAF7BC36D34}" type="parTrans" cxnId="{5BA4B73E-8887-4416-9109-E67A201C3578}">
      <dgm:prSet/>
      <dgm:spPr/>
      <dgm:t>
        <a:bodyPr/>
        <a:lstStyle/>
        <a:p>
          <a:endParaRPr lang="hu-HU"/>
        </a:p>
      </dgm:t>
    </dgm:pt>
    <dgm:pt modelId="{C4F0B2A8-BF2A-4F53-ADCD-927A8F68ADFF}" type="sibTrans" cxnId="{5BA4B73E-8887-4416-9109-E67A201C357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F0DB50EB-3860-4212-AE8D-E5329CEBD0AF}">
      <dgm:prSet phldrT="[Szöveg]"/>
      <dgm:spPr/>
      <dgm:t>
        <a:bodyPr/>
        <a:lstStyle/>
        <a:p>
          <a:r>
            <a:rPr lang="hu-HU" dirty="0" smtClean="0"/>
            <a:t>Más okok is indukálják a bevezetését?</a:t>
          </a:r>
          <a:endParaRPr lang="hu-HU" dirty="0"/>
        </a:p>
      </dgm:t>
    </dgm:pt>
    <dgm:pt modelId="{C9F88ADA-4CBD-4032-B7A7-A7610E5D0866}" type="parTrans" cxnId="{131C4F51-7913-4517-9472-1D0682C5190F}">
      <dgm:prSet/>
      <dgm:spPr/>
      <dgm:t>
        <a:bodyPr/>
        <a:lstStyle/>
        <a:p>
          <a:endParaRPr lang="hu-HU"/>
        </a:p>
      </dgm:t>
    </dgm:pt>
    <dgm:pt modelId="{E3BDDEB0-1E10-41A1-BC45-B6E857D9EFCD}" type="sibTrans" cxnId="{131C4F51-7913-4517-9472-1D0682C5190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B36E849E-2AAC-4AAC-AA47-63F2C52E7792}">
      <dgm:prSet/>
      <dgm:spPr/>
      <dgm:t>
        <a:bodyPr/>
        <a:lstStyle/>
        <a:p>
          <a:r>
            <a:rPr lang="hu-HU" dirty="0" err="1" smtClean="0"/>
            <a:t>Moodle</a:t>
          </a:r>
          <a:r>
            <a:rPr lang="hu-HU" dirty="0" smtClean="0"/>
            <a:t> (ILIAS)</a:t>
          </a:r>
          <a:endParaRPr lang="hu-HU" dirty="0"/>
        </a:p>
      </dgm:t>
    </dgm:pt>
    <dgm:pt modelId="{3209894B-0716-4305-9736-9608354164D0}" type="parTrans" cxnId="{56F401CA-57C4-4F2F-9C67-E26199F1F9B1}">
      <dgm:prSet/>
      <dgm:spPr/>
      <dgm:t>
        <a:bodyPr/>
        <a:lstStyle/>
        <a:p>
          <a:endParaRPr lang="hu-HU"/>
        </a:p>
      </dgm:t>
    </dgm:pt>
    <dgm:pt modelId="{1FFB3E7A-7845-4E1E-8AE4-C3B08920DF93}" type="sibTrans" cxnId="{56F401CA-57C4-4F2F-9C67-E26199F1F9B1}">
      <dgm:prSet/>
      <dgm:spPr/>
      <dgm:t>
        <a:bodyPr/>
        <a:lstStyle/>
        <a:p>
          <a:endParaRPr lang="hu-HU"/>
        </a:p>
      </dgm:t>
    </dgm:pt>
    <dgm:pt modelId="{90E5478A-AC1F-4843-8C19-211242BB67EC}" type="pres">
      <dgm:prSet presAssocID="{391311D8-5A91-4A09-A33F-DE2CAC7096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5A0C30A-0B72-4351-8E12-4EAAC92476F6}" type="pres">
      <dgm:prSet presAssocID="{8E4C538E-EA87-4113-8875-010C6AB68C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761D6-A018-4DA3-93F6-053511CE1812}" type="pres">
      <dgm:prSet presAssocID="{C4F0B2A8-BF2A-4F53-ADCD-927A8F68ADFF}" presName="sibTrans" presStyleLbl="sibTrans1D1" presStyleIdx="0" presStyleCnt="2"/>
      <dgm:spPr/>
      <dgm:t>
        <a:bodyPr/>
        <a:lstStyle/>
        <a:p>
          <a:endParaRPr lang="hu-HU"/>
        </a:p>
      </dgm:t>
    </dgm:pt>
    <dgm:pt modelId="{182DC2C1-09D9-4261-BDB0-D324F8FF8C92}" type="pres">
      <dgm:prSet presAssocID="{C4F0B2A8-BF2A-4F53-ADCD-927A8F68ADFF}" presName="connectorText" presStyleLbl="sibTrans1D1" presStyleIdx="0" presStyleCnt="2"/>
      <dgm:spPr/>
      <dgm:t>
        <a:bodyPr/>
        <a:lstStyle/>
        <a:p>
          <a:endParaRPr lang="hu-HU"/>
        </a:p>
      </dgm:t>
    </dgm:pt>
    <dgm:pt modelId="{D9CF65C2-EC61-4C2C-8439-349C092A2C5A}" type="pres">
      <dgm:prSet presAssocID="{F0DB50EB-3860-4212-AE8D-E5329CEBD0AF}" presName="node" presStyleLbl="node1" presStyleIdx="1" presStyleCnt="3" custScaleX="82645" custScaleY="826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11578-BE67-4270-A5CF-55DF3CDD51FE}" type="pres">
      <dgm:prSet presAssocID="{E3BDDEB0-1E10-41A1-BC45-B6E857D9EFCD}" presName="sibTrans" presStyleLbl="sibTrans1D1" presStyleIdx="1" presStyleCnt="2"/>
      <dgm:spPr/>
      <dgm:t>
        <a:bodyPr/>
        <a:lstStyle/>
        <a:p>
          <a:endParaRPr lang="hu-HU"/>
        </a:p>
      </dgm:t>
    </dgm:pt>
    <dgm:pt modelId="{55E97CC6-68D6-427D-BD2D-FC738430CF6A}" type="pres">
      <dgm:prSet presAssocID="{E3BDDEB0-1E10-41A1-BC45-B6E857D9EFCD}" presName="connectorText" presStyleLbl="sibTrans1D1" presStyleIdx="1" presStyleCnt="2"/>
      <dgm:spPr/>
      <dgm:t>
        <a:bodyPr/>
        <a:lstStyle/>
        <a:p>
          <a:endParaRPr lang="hu-HU"/>
        </a:p>
      </dgm:t>
    </dgm:pt>
    <dgm:pt modelId="{2F21117A-8121-467F-A79A-93F68FFA12DF}" type="pres">
      <dgm:prSet presAssocID="{B36E849E-2AAC-4AAC-AA47-63F2C52E7792}" presName="node" presStyleLbl="node1" presStyleIdx="2" presStyleCnt="3" custScaleX="51316" custScaleY="513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0A5B0FB-8B7B-408C-B2B8-AB8545F4FC05}" type="presOf" srcId="{E3BDDEB0-1E10-41A1-BC45-B6E857D9EFCD}" destId="{55E97CC6-68D6-427D-BD2D-FC738430CF6A}" srcOrd="1" destOrd="0" presId="urn:microsoft.com/office/officeart/2005/8/layout/bProcess3"/>
    <dgm:cxn modelId="{131C4F51-7913-4517-9472-1D0682C5190F}" srcId="{391311D8-5A91-4A09-A33F-DE2CAC70962E}" destId="{F0DB50EB-3860-4212-AE8D-E5329CEBD0AF}" srcOrd="1" destOrd="0" parTransId="{C9F88ADA-4CBD-4032-B7A7-A7610E5D0866}" sibTransId="{E3BDDEB0-1E10-41A1-BC45-B6E857D9EFCD}"/>
    <dgm:cxn modelId="{38E35BF6-FE8C-4E5C-8346-ACAB56DA5B16}" type="presOf" srcId="{C4F0B2A8-BF2A-4F53-ADCD-927A8F68ADFF}" destId="{DAB761D6-A018-4DA3-93F6-053511CE1812}" srcOrd="0" destOrd="0" presId="urn:microsoft.com/office/officeart/2005/8/layout/bProcess3"/>
    <dgm:cxn modelId="{FDB5C94A-7EF0-47D4-AB15-C7A3005F934E}" type="presOf" srcId="{391311D8-5A91-4A09-A33F-DE2CAC70962E}" destId="{90E5478A-AC1F-4843-8C19-211242BB67EC}" srcOrd="0" destOrd="0" presId="urn:microsoft.com/office/officeart/2005/8/layout/bProcess3"/>
    <dgm:cxn modelId="{56F401CA-57C4-4F2F-9C67-E26199F1F9B1}" srcId="{391311D8-5A91-4A09-A33F-DE2CAC70962E}" destId="{B36E849E-2AAC-4AAC-AA47-63F2C52E7792}" srcOrd="2" destOrd="0" parTransId="{3209894B-0716-4305-9736-9608354164D0}" sibTransId="{1FFB3E7A-7845-4E1E-8AE4-C3B08920DF93}"/>
    <dgm:cxn modelId="{1DA55B46-5AB2-4400-B155-7DAC9F725B1E}" type="presOf" srcId="{8E4C538E-EA87-4113-8875-010C6AB68C78}" destId="{B5A0C30A-0B72-4351-8E12-4EAAC92476F6}" srcOrd="0" destOrd="0" presId="urn:microsoft.com/office/officeart/2005/8/layout/bProcess3"/>
    <dgm:cxn modelId="{196EE911-CD26-408B-8785-01BFD435A2BD}" type="presOf" srcId="{E3BDDEB0-1E10-41A1-BC45-B6E857D9EFCD}" destId="{83E11578-BE67-4270-A5CF-55DF3CDD51FE}" srcOrd="0" destOrd="0" presId="urn:microsoft.com/office/officeart/2005/8/layout/bProcess3"/>
    <dgm:cxn modelId="{5BA4B73E-8887-4416-9109-E67A201C3578}" srcId="{391311D8-5A91-4A09-A33F-DE2CAC70962E}" destId="{8E4C538E-EA87-4113-8875-010C6AB68C78}" srcOrd="0" destOrd="0" parTransId="{5CC0E596-2CB8-4CCF-9679-5FAF7BC36D34}" sibTransId="{C4F0B2A8-BF2A-4F53-ADCD-927A8F68ADFF}"/>
    <dgm:cxn modelId="{A83F460E-3576-47BD-873F-B20057DA1311}" type="presOf" srcId="{F0DB50EB-3860-4212-AE8D-E5329CEBD0AF}" destId="{D9CF65C2-EC61-4C2C-8439-349C092A2C5A}" srcOrd="0" destOrd="0" presId="urn:microsoft.com/office/officeart/2005/8/layout/bProcess3"/>
    <dgm:cxn modelId="{3DB665C7-8BF4-4CCC-BD38-68A653ACFEEF}" type="presOf" srcId="{C4F0B2A8-BF2A-4F53-ADCD-927A8F68ADFF}" destId="{182DC2C1-09D9-4261-BDB0-D324F8FF8C92}" srcOrd="1" destOrd="0" presId="urn:microsoft.com/office/officeart/2005/8/layout/bProcess3"/>
    <dgm:cxn modelId="{8B83FE61-AB65-492B-9684-9CB044C1DC95}" type="presOf" srcId="{B36E849E-2AAC-4AAC-AA47-63F2C52E7792}" destId="{2F21117A-8121-467F-A79A-93F68FFA12DF}" srcOrd="0" destOrd="0" presId="urn:microsoft.com/office/officeart/2005/8/layout/bProcess3"/>
    <dgm:cxn modelId="{AA030F4D-E277-487C-B771-530E24E9FA31}" type="presParOf" srcId="{90E5478A-AC1F-4843-8C19-211242BB67EC}" destId="{B5A0C30A-0B72-4351-8E12-4EAAC92476F6}" srcOrd="0" destOrd="0" presId="urn:microsoft.com/office/officeart/2005/8/layout/bProcess3"/>
    <dgm:cxn modelId="{36414A1E-A4D3-4B22-BBF7-1C2A2A0F96EA}" type="presParOf" srcId="{90E5478A-AC1F-4843-8C19-211242BB67EC}" destId="{DAB761D6-A018-4DA3-93F6-053511CE1812}" srcOrd="1" destOrd="0" presId="urn:microsoft.com/office/officeart/2005/8/layout/bProcess3"/>
    <dgm:cxn modelId="{8F962CBD-A0B0-49A2-973E-412CCDC047E0}" type="presParOf" srcId="{DAB761D6-A018-4DA3-93F6-053511CE1812}" destId="{182DC2C1-09D9-4261-BDB0-D324F8FF8C92}" srcOrd="0" destOrd="0" presId="urn:microsoft.com/office/officeart/2005/8/layout/bProcess3"/>
    <dgm:cxn modelId="{9CF6B0C2-063B-499D-A514-70D8C13CB520}" type="presParOf" srcId="{90E5478A-AC1F-4843-8C19-211242BB67EC}" destId="{D9CF65C2-EC61-4C2C-8439-349C092A2C5A}" srcOrd="2" destOrd="0" presId="urn:microsoft.com/office/officeart/2005/8/layout/bProcess3"/>
    <dgm:cxn modelId="{36F76806-4825-4E7F-B8AB-B39F8DA38ED3}" type="presParOf" srcId="{90E5478A-AC1F-4843-8C19-211242BB67EC}" destId="{83E11578-BE67-4270-A5CF-55DF3CDD51FE}" srcOrd="3" destOrd="0" presId="urn:microsoft.com/office/officeart/2005/8/layout/bProcess3"/>
    <dgm:cxn modelId="{E08DFA96-5480-4E98-9681-ED37D49FA6D6}" type="presParOf" srcId="{83E11578-BE67-4270-A5CF-55DF3CDD51FE}" destId="{55E97CC6-68D6-427D-BD2D-FC738430CF6A}" srcOrd="0" destOrd="0" presId="urn:microsoft.com/office/officeart/2005/8/layout/bProcess3"/>
    <dgm:cxn modelId="{E3B48810-A07B-4BF1-81FF-48AB2106C3D9}" type="presParOf" srcId="{90E5478A-AC1F-4843-8C19-211242BB67EC}" destId="{2F21117A-8121-467F-A79A-93F68FFA12DF}" srcOrd="4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311D8-5A91-4A09-A33F-DE2CAC70962E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E4C538E-EA87-4113-8875-010C6AB68C78}">
      <dgm:prSet phldrT="[Szöveg]"/>
      <dgm:spPr/>
      <dgm:t>
        <a:bodyPr/>
        <a:lstStyle/>
        <a:p>
          <a:r>
            <a:rPr lang="hu-HU" dirty="0" smtClean="0"/>
            <a:t>Tud-e az iskola anyagi forrásokat biztosítani?</a:t>
          </a:r>
          <a:endParaRPr lang="hu-HU" dirty="0"/>
        </a:p>
      </dgm:t>
    </dgm:pt>
    <dgm:pt modelId="{5CC0E596-2CB8-4CCF-9679-5FAF7BC36D34}" type="parTrans" cxnId="{5BA4B73E-8887-4416-9109-E67A201C3578}">
      <dgm:prSet/>
      <dgm:spPr/>
      <dgm:t>
        <a:bodyPr/>
        <a:lstStyle/>
        <a:p>
          <a:endParaRPr lang="hu-HU"/>
        </a:p>
      </dgm:t>
    </dgm:pt>
    <dgm:pt modelId="{C4F0B2A8-BF2A-4F53-ADCD-927A8F68ADFF}" type="sibTrans" cxnId="{5BA4B73E-8887-4416-9109-E67A201C357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B36E849E-2AAC-4AAC-AA47-63F2C52E7792}">
      <dgm:prSet/>
      <dgm:spPr/>
      <dgm:t>
        <a:bodyPr/>
        <a:lstStyle/>
        <a:p>
          <a:r>
            <a:rPr lang="hu-HU" dirty="0" err="1" smtClean="0"/>
            <a:t>Ning</a:t>
          </a:r>
          <a:endParaRPr lang="hu-HU" dirty="0"/>
        </a:p>
      </dgm:t>
    </dgm:pt>
    <dgm:pt modelId="{1FFB3E7A-7845-4E1E-8AE4-C3B08920DF93}" type="sibTrans" cxnId="{56F401CA-57C4-4F2F-9C67-E26199F1F9B1}">
      <dgm:prSet/>
      <dgm:spPr/>
      <dgm:t>
        <a:bodyPr/>
        <a:lstStyle/>
        <a:p>
          <a:endParaRPr lang="hu-HU"/>
        </a:p>
      </dgm:t>
    </dgm:pt>
    <dgm:pt modelId="{3209894B-0716-4305-9736-9608354164D0}" type="parTrans" cxnId="{56F401CA-57C4-4F2F-9C67-E26199F1F9B1}">
      <dgm:prSet/>
      <dgm:spPr/>
      <dgm:t>
        <a:bodyPr/>
        <a:lstStyle/>
        <a:p>
          <a:endParaRPr lang="hu-HU"/>
        </a:p>
      </dgm:t>
    </dgm:pt>
    <dgm:pt modelId="{90E5478A-AC1F-4843-8C19-211242BB67EC}" type="pres">
      <dgm:prSet presAssocID="{391311D8-5A91-4A09-A33F-DE2CAC7096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5A0C30A-0B72-4351-8E12-4EAAC92476F6}" type="pres">
      <dgm:prSet presAssocID="{8E4C538E-EA87-4113-8875-010C6AB68C78}" presName="node" presStyleLbl="node1" presStyleIdx="0" presStyleCnt="2" custScaleX="75132" custScaleY="751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761D6-A018-4DA3-93F6-053511CE1812}" type="pres">
      <dgm:prSet presAssocID="{C4F0B2A8-BF2A-4F53-ADCD-927A8F68ADFF}" presName="sibTrans" presStyleLbl="sibTrans1D1" presStyleIdx="0" presStyleCnt="1"/>
      <dgm:spPr/>
      <dgm:t>
        <a:bodyPr/>
        <a:lstStyle/>
        <a:p>
          <a:endParaRPr lang="hu-HU"/>
        </a:p>
      </dgm:t>
    </dgm:pt>
    <dgm:pt modelId="{182DC2C1-09D9-4261-BDB0-D324F8FF8C92}" type="pres">
      <dgm:prSet presAssocID="{C4F0B2A8-BF2A-4F53-ADCD-927A8F68ADFF}" presName="connectorText" presStyleLbl="sibTrans1D1" presStyleIdx="0" presStyleCnt="1"/>
      <dgm:spPr/>
      <dgm:t>
        <a:bodyPr/>
        <a:lstStyle/>
        <a:p>
          <a:endParaRPr lang="hu-HU"/>
        </a:p>
      </dgm:t>
    </dgm:pt>
    <dgm:pt modelId="{2F21117A-8121-467F-A79A-93F68FFA12DF}" type="pres">
      <dgm:prSet presAssocID="{B36E849E-2AAC-4AAC-AA47-63F2C52E7792}" presName="node" presStyleLbl="node1" presStyleIdx="1" presStyleCnt="2" custScaleX="51316" custScaleY="513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90284AD-FAFA-42EC-B986-D1AC12B17D5F}" type="presOf" srcId="{B36E849E-2AAC-4AAC-AA47-63F2C52E7792}" destId="{2F21117A-8121-467F-A79A-93F68FFA12DF}" srcOrd="0" destOrd="0" presId="urn:microsoft.com/office/officeart/2005/8/layout/bProcess3"/>
    <dgm:cxn modelId="{1C71BDD5-AF3A-4F69-9729-83A50028AE2D}" type="presOf" srcId="{391311D8-5A91-4A09-A33F-DE2CAC70962E}" destId="{90E5478A-AC1F-4843-8C19-211242BB67EC}" srcOrd="0" destOrd="0" presId="urn:microsoft.com/office/officeart/2005/8/layout/bProcess3"/>
    <dgm:cxn modelId="{6F8DC056-177E-44CC-8B9B-F55C902C8FC9}" type="presOf" srcId="{C4F0B2A8-BF2A-4F53-ADCD-927A8F68ADFF}" destId="{182DC2C1-09D9-4261-BDB0-D324F8FF8C92}" srcOrd="1" destOrd="0" presId="urn:microsoft.com/office/officeart/2005/8/layout/bProcess3"/>
    <dgm:cxn modelId="{56F401CA-57C4-4F2F-9C67-E26199F1F9B1}" srcId="{391311D8-5A91-4A09-A33F-DE2CAC70962E}" destId="{B36E849E-2AAC-4AAC-AA47-63F2C52E7792}" srcOrd="1" destOrd="0" parTransId="{3209894B-0716-4305-9736-9608354164D0}" sibTransId="{1FFB3E7A-7845-4E1E-8AE4-C3B08920DF93}"/>
    <dgm:cxn modelId="{6E7F25CC-E534-44AA-8868-1377419575B9}" type="presOf" srcId="{8E4C538E-EA87-4113-8875-010C6AB68C78}" destId="{B5A0C30A-0B72-4351-8E12-4EAAC92476F6}" srcOrd="0" destOrd="0" presId="urn:microsoft.com/office/officeart/2005/8/layout/bProcess3"/>
    <dgm:cxn modelId="{5BA4B73E-8887-4416-9109-E67A201C3578}" srcId="{391311D8-5A91-4A09-A33F-DE2CAC70962E}" destId="{8E4C538E-EA87-4113-8875-010C6AB68C78}" srcOrd="0" destOrd="0" parTransId="{5CC0E596-2CB8-4CCF-9679-5FAF7BC36D34}" sibTransId="{C4F0B2A8-BF2A-4F53-ADCD-927A8F68ADFF}"/>
    <dgm:cxn modelId="{F8C4FD5B-2BAF-47FD-89E7-1AB18F7FA6B7}" type="presOf" srcId="{C4F0B2A8-BF2A-4F53-ADCD-927A8F68ADFF}" destId="{DAB761D6-A018-4DA3-93F6-053511CE1812}" srcOrd="0" destOrd="0" presId="urn:microsoft.com/office/officeart/2005/8/layout/bProcess3"/>
    <dgm:cxn modelId="{09535535-2561-4A89-9BCF-E1AA07C82B7D}" type="presParOf" srcId="{90E5478A-AC1F-4843-8C19-211242BB67EC}" destId="{B5A0C30A-0B72-4351-8E12-4EAAC92476F6}" srcOrd="0" destOrd="0" presId="urn:microsoft.com/office/officeart/2005/8/layout/bProcess3"/>
    <dgm:cxn modelId="{669BF747-A3FD-4524-A3B3-F1C4C54A52ED}" type="presParOf" srcId="{90E5478A-AC1F-4843-8C19-211242BB67EC}" destId="{DAB761D6-A018-4DA3-93F6-053511CE1812}" srcOrd="1" destOrd="0" presId="urn:microsoft.com/office/officeart/2005/8/layout/bProcess3"/>
    <dgm:cxn modelId="{655ABD4B-15F0-4515-BD13-EDF4C397B2FB}" type="presParOf" srcId="{DAB761D6-A018-4DA3-93F6-053511CE1812}" destId="{182DC2C1-09D9-4261-BDB0-D324F8FF8C92}" srcOrd="0" destOrd="0" presId="urn:microsoft.com/office/officeart/2005/8/layout/bProcess3"/>
    <dgm:cxn modelId="{95E9BC11-FFD0-467A-8F9E-B1487B11B424}" type="presParOf" srcId="{90E5478A-AC1F-4843-8C19-211242BB67EC}" destId="{2F21117A-8121-467F-A79A-93F68FFA12DF}" srcOrd="2" destOrd="0" presId="urn:microsoft.com/office/officeart/2005/8/layout/b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311D8-5A91-4A09-A33F-DE2CAC70962E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E4C538E-EA87-4113-8875-010C6AB68C78}">
      <dgm:prSet phldrT="[Szöveg]"/>
      <dgm:spPr/>
      <dgm:t>
        <a:bodyPr/>
        <a:lstStyle/>
        <a:p>
          <a:r>
            <a:rPr lang="hu-HU" dirty="0" smtClean="0"/>
            <a:t>Biztosítható informatikai háttértudás és van elegendő idő a platform előkészítéséhez?</a:t>
          </a:r>
          <a:endParaRPr lang="hu-HU" dirty="0"/>
        </a:p>
      </dgm:t>
    </dgm:pt>
    <dgm:pt modelId="{5CC0E596-2CB8-4CCF-9679-5FAF7BC36D34}" type="parTrans" cxnId="{5BA4B73E-8887-4416-9109-E67A201C3578}">
      <dgm:prSet/>
      <dgm:spPr/>
      <dgm:t>
        <a:bodyPr/>
        <a:lstStyle/>
        <a:p>
          <a:endParaRPr lang="hu-HU"/>
        </a:p>
      </dgm:t>
    </dgm:pt>
    <dgm:pt modelId="{C4F0B2A8-BF2A-4F53-ADCD-927A8F68ADFF}" type="sibTrans" cxnId="{5BA4B73E-8887-4416-9109-E67A201C357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F0DB50EB-3860-4212-AE8D-E5329CEBD0AF}">
      <dgm:prSet phldrT="[Szöveg]"/>
      <dgm:spPr/>
      <dgm:t>
        <a:bodyPr/>
        <a:lstStyle/>
        <a:p>
          <a:r>
            <a:rPr lang="hu-HU" dirty="0" smtClean="0"/>
            <a:t>Van rendelkezésre álló tárhely?</a:t>
          </a:r>
          <a:endParaRPr lang="hu-HU" dirty="0"/>
        </a:p>
      </dgm:t>
    </dgm:pt>
    <dgm:pt modelId="{C9F88ADA-4CBD-4032-B7A7-A7610E5D0866}" type="parTrans" cxnId="{131C4F51-7913-4517-9472-1D0682C5190F}">
      <dgm:prSet/>
      <dgm:spPr/>
      <dgm:t>
        <a:bodyPr/>
        <a:lstStyle/>
        <a:p>
          <a:endParaRPr lang="hu-HU"/>
        </a:p>
      </dgm:t>
    </dgm:pt>
    <dgm:pt modelId="{E3BDDEB0-1E10-41A1-BC45-B6E857D9EFCD}" type="sibTrans" cxnId="{131C4F51-7913-4517-9472-1D0682C5190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B36E849E-2AAC-4AAC-AA47-63F2C52E7792}">
      <dgm:prSet/>
      <dgm:spPr/>
      <dgm:t>
        <a:bodyPr/>
        <a:lstStyle/>
        <a:p>
          <a:r>
            <a:rPr lang="hu-HU" dirty="0" err="1" smtClean="0"/>
            <a:t>Elgg</a:t>
          </a:r>
          <a:r>
            <a:rPr lang="hu-HU" dirty="0" smtClean="0"/>
            <a:t>,</a:t>
          </a:r>
          <a:br>
            <a:rPr lang="hu-HU" dirty="0" smtClean="0"/>
          </a:br>
          <a:r>
            <a:rPr lang="hu-HU" dirty="0" err="1" smtClean="0"/>
            <a:t>Pligg</a:t>
          </a:r>
          <a:endParaRPr lang="hu-HU" dirty="0"/>
        </a:p>
      </dgm:t>
    </dgm:pt>
    <dgm:pt modelId="{3209894B-0716-4305-9736-9608354164D0}" type="parTrans" cxnId="{56F401CA-57C4-4F2F-9C67-E26199F1F9B1}">
      <dgm:prSet/>
      <dgm:spPr/>
      <dgm:t>
        <a:bodyPr/>
        <a:lstStyle/>
        <a:p>
          <a:endParaRPr lang="hu-HU"/>
        </a:p>
      </dgm:t>
    </dgm:pt>
    <dgm:pt modelId="{1FFB3E7A-7845-4E1E-8AE4-C3B08920DF93}" type="sibTrans" cxnId="{56F401CA-57C4-4F2F-9C67-E26199F1F9B1}">
      <dgm:prSet/>
      <dgm:spPr/>
      <dgm:t>
        <a:bodyPr/>
        <a:lstStyle/>
        <a:p>
          <a:endParaRPr lang="hu-HU"/>
        </a:p>
      </dgm:t>
    </dgm:pt>
    <dgm:pt modelId="{90E5478A-AC1F-4843-8C19-211242BB67EC}" type="pres">
      <dgm:prSet presAssocID="{391311D8-5A91-4A09-A33F-DE2CAC7096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5A0C30A-0B72-4351-8E12-4EAAC92476F6}" type="pres">
      <dgm:prSet presAssocID="{8E4C538E-EA87-4113-8875-010C6AB68C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761D6-A018-4DA3-93F6-053511CE1812}" type="pres">
      <dgm:prSet presAssocID="{C4F0B2A8-BF2A-4F53-ADCD-927A8F68ADFF}" presName="sibTrans" presStyleLbl="sibTrans1D1" presStyleIdx="0" presStyleCnt="2"/>
      <dgm:spPr/>
      <dgm:t>
        <a:bodyPr/>
        <a:lstStyle/>
        <a:p>
          <a:endParaRPr lang="hu-HU"/>
        </a:p>
      </dgm:t>
    </dgm:pt>
    <dgm:pt modelId="{182DC2C1-09D9-4261-BDB0-D324F8FF8C92}" type="pres">
      <dgm:prSet presAssocID="{C4F0B2A8-BF2A-4F53-ADCD-927A8F68ADFF}" presName="connectorText" presStyleLbl="sibTrans1D1" presStyleIdx="0" presStyleCnt="2"/>
      <dgm:spPr/>
      <dgm:t>
        <a:bodyPr/>
        <a:lstStyle/>
        <a:p>
          <a:endParaRPr lang="hu-HU"/>
        </a:p>
      </dgm:t>
    </dgm:pt>
    <dgm:pt modelId="{D9CF65C2-EC61-4C2C-8439-349C092A2C5A}" type="pres">
      <dgm:prSet presAssocID="{F0DB50EB-3860-4212-AE8D-E5329CEBD0AF}" presName="node" presStyleLbl="node1" presStyleIdx="1" presStyleCnt="3" custScaleX="82645" custScaleY="826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11578-BE67-4270-A5CF-55DF3CDD51FE}" type="pres">
      <dgm:prSet presAssocID="{E3BDDEB0-1E10-41A1-BC45-B6E857D9EFCD}" presName="sibTrans" presStyleLbl="sibTrans1D1" presStyleIdx="1" presStyleCnt="2"/>
      <dgm:spPr/>
      <dgm:t>
        <a:bodyPr/>
        <a:lstStyle/>
        <a:p>
          <a:endParaRPr lang="hu-HU"/>
        </a:p>
      </dgm:t>
    </dgm:pt>
    <dgm:pt modelId="{55E97CC6-68D6-427D-BD2D-FC738430CF6A}" type="pres">
      <dgm:prSet presAssocID="{E3BDDEB0-1E10-41A1-BC45-B6E857D9EFCD}" presName="connectorText" presStyleLbl="sibTrans1D1" presStyleIdx="1" presStyleCnt="2"/>
      <dgm:spPr/>
      <dgm:t>
        <a:bodyPr/>
        <a:lstStyle/>
        <a:p>
          <a:endParaRPr lang="hu-HU"/>
        </a:p>
      </dgm:t>
    </dgm:pt>
    <dgm:pt modelId="{2F21117A-8121-467F-A79A-93F68FFA12DF}" type="pres">
      <dgm:prSet presAssocID="{B36E849E-2AAC-4AAC-AA47-63F2C52E7792}" presName="node" presStyleLbl="node1" presStyleIdx="2" presStyleCnt="3" custScaleX="51316" custScaleY="513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1C4F51-7913-4517-9472-1D0682C5190F}" srcId="{391311D8-5A91-4A09-A33F-DE2CAC70962E}" destId="{F0DB50EB-3860-4212-AE8D-E5329CEBD0AF}" srcOrd="1" destOrd="0" parTransId="{C9F88ADA-4CBD-4032-B7A7-A7610E5D0866}" sibTransId="{E3BDDEB0-1E10-41A1-BC45-B6E857D9EFCD}"/>
    <dgm:cxn modelId="{93DB4F10-1BB6-4CA6-9E2F-C5D6B8970E43}" type="presOf" srcId="{C4F0B2A8-BF2A-4F53-ADCD-927A8F68ADFF}" destId="{182DC2C1-09D9-4261-BDB0-D324F8FF8C92}" srcOrd="1" destOrd="0" presId="urn:microsoft.com/office/officeart/2005/8/layout/bProcess3"/>
    <dgm:cxn modelId="{E344E8CF-82A4-479E-8446-8FB63B001781}" type="presOf" srcId="{8E4C538E-EA87-4113-8875-010C6AB68C78}" destId="{B5A0C30A-0B72-4351-8E12-4EAAC92476F6}" srcOrd="0" destOrd="0" presId="urn:microsoft.com/office/officeart/2005/8/layout/bProcess3"/>
    <dgm:cxn modelId="{56F401CA-57C4-4F2F-9C67-E26199F1F9B1}" srcId="{391311D8-5A91-4A09-A33F-DE2CAC70962E}" destId="{B36E849E-2AAC-4AAC-AA47-63F2C52E7792}" srcOrd="2" destOrd="0" parTransId="{3209894B-0716-4305-9736-9608354164D0}" sibTransId="{1FFB3E7A-7845-4E1E-8AE4-C3B08920DF93}"/>
    <dgm:cxn modelId="{3E51BEBA-DB59-40D0-AAEA-B26B8484BA20}" type="presOf" srcId="{391311D8-5A91-4A09-A33F-DE2CAC70962E}" destId="{90E5478A-AC1F-4843-8C19-211242BB67EC}" srcOrd="0" destOrd="0" presId="urn:microsoft.com/office/officeart/2005/8/layout/bProcess3"/>
    <dgm:cxn modelId="{C8384D81-C5A8-4977-BA81-B1830000B7D0}" type="presOf" srcId="{C4F0B2A8-BF2A-4F53-ADCD-927A8F68ADFF}" destId="{DAB761D6-A018-4DA3-93F6-053511CE1812}" srcOrd="0" destOrd="0" presId="urn:microsoft.com/office/officeart/2005/8/layout/bProcess3"/>
    <dgm:cxn modelId="{5BA4B73E-8887-4416-9109-E67A201C3578}" srcId="{391311D8-5A91-4A09-A33F-DE2CAC70962E}" destId="{8E4C538E-EA87-4113-8875-010C6AB68C78}" srcOrd="0" destOrd="0" parTransId="{5CC0E596-2CB8-4CCF-9679-5FAF7BC36D34}" sibTransId="{C4F0B2A8-BF2A-4F53-ADCD-927A8F68ADFF}"/>
    <dgm:cxn modelId="{24E873AE-C414-4FD5-84D5-53C7F5F493A6}" type="presOf" srcId="{E3BDDEB0-1E10-41A1-BC45-B6E857D9EFCD}" destId="{55E97CC6-68D6-427D-BD2D-FC738430CF6A}" srcOrd="1" destOrd="0" presId="urn:microsoft.com/office/officeart/2005/8/layout/bProcess3"/>
    <dgm:cxn modelId="{C4D4E1BF-B62B-4B8D-93BD-A082EA6F1F30}" type="presOf" srcId="{F0DB50EB-3860-4212-AE8D-E5329CEBD0AF}" destId="{D9CF65C2-EC61-4C2C-8439-349C092A2C5A}" srcOrd="0" destOrd="0" presId="urn:microsoft.com/office/officeart/2005/8/layout/bProcess3"/>
    <dgm:cxn modelId="{04AAD1C3-5469-4A28-84E3-C1E83E8F0582}" type="presOf" srcId="{E3BDDEB0-1E10-41A1-BC45-B6E857D9EFCD}" destId="{83E11578-BE67-4270-A5CF-55DF3CDD51FE}" srcOrd="0" destOrd="0" presId="urn:microsoft.com/office/officeart/2005/8/layout/bProcess3"/>
    <dgm:cxn modelId="{9BEB2DD3-A97C-4CC8-83D9-6155D9747000}" type="presOf" srcId="{B36E849E-2AAC-4AAC-AA47-63F2C52E7792}" destId="{2F21117A-8121-467F-A79A-93F68FFA12DF}" srcOrd="0" destOrd="0" presId="urn:microsoft.com/office/officeart/2005/8/layout/bProcess3"/>
    <dgm:cxn modelId="{3B6D1449-D1FE-4297-809F-5B6FD9232E21}" type="presParOf" srcId="{90E5478A-AC1F-4843-8C19-211242BB67EC}" destId="{B5A0C30A-0B72-4351-8E12-4EAAC92476F6}" srcOrd="0" destOrd="0" presId="urn:microsoft.com/office/officeart/2005/8/layout/bProcess3"/>
    <dgm:cxn modelId="{7677F397-0DE2-4384-88B7-159B0ED71B6F}" type="presParOf" srcId="{90E5478A-AC1F-4843-8C19-211242BB67EC}" destId="{DAB761D6-A018-4DA3-93F6-053511CE1812}" srcOrd="1" destOrd="0" presId="urn:microsoft.com/office/officeart/2005/8/layout/bProcess3"/>
    <dgm:cxn modelId="{C3830C09-196B-48C6-B0D1-FFD694CC7B76}" type="presParOf" srcId="{DAB761D6-A018-4DA3-93F6-053511CE1812}" destId="{182DC2C1-09D9-4261-BDB0-D324F8FF8C92}" srcOrd="0" destOrd="0" presId="urn:microsoft.com/office/officeart/2005/8/layout/bProcess3"/>
    <dgm:cxn modelId="{6865EFA2-0EE5-466D-8408-DEC57E8F4549}" type="presParOf" srcId="{90E5478A-AC1F-4843-8C19-211242BB67EC}" destId="{D9CF65C2-EC61-4C2C-8439-349C092A2C5A}" srcOrd="2" destOrd="0" presId="urn:microsoft.com/office/officeart/2005/8/layout/bProcess3"/>
    <dgm:cxn modelId="{7D8BB7F2-9C4D-475E-A7E9-6C4B4E587875}" type="presParOf" srcId="{90E5478A-AC1F-4843-8C19-211242BB67EC}" destId="{83E11578-BE67-4270-A5CF-55DF3CDD51FE}" srcOrd="3" destOrd="0" presId="urn:microsoft.com/office/officeart/2005/8/layout/bProcess3"/>
    <dgm:cxn modelId="{E557E209-1576-444B-A9A9-A12395162FED}" type="presParOf" srcId="{83E11578-BE67-4270-A5CF-55DF3CDD51FE}" destId="{55E97CC6-68D6-427D-BD2D-FC738430CF6A}" srcOrd="0" destOrd="0" presId="urn:microsoft.com/office/officeart/2005/8/layout/bProcess3"/>
    <dgm:cxn modelId="{F04D3DA4-EEBD-4E20-A033-F981400F2CE1}" type="presParOf" srcId="{90E5478A-AC1F-4843-8C19-211242BB67EC}" destId="{2F21117A-8121-467F-A79A-93F68FFA12DF}" srcOrd="4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311D8-5A91-4A09-A33F-DE2CAC70962E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E4C538E-EA87-4113-8875-010C6AB68C78}">
      <dgm:prSet phldrT="[Szöveg]"/>
      <dgm:spPr/>
      <dgm:t>
        <a:bodyPr/>
        <a:lstStyle/>
        <a:p>
          <a:r>
            <a:rPr lang="hu-HU" dirty="0" smtClean="0"/>
            <a:t>Feltétel-e a magyar nyelvűség?</a:t>
          </a:r>
          <a:endParaRPr lang="hu-HU" dirty="0"/>
        </a:p>
      </dgm:t>
    </dgm:pt>
    <dgm:pt modelId="{5CC0E596-2CB8-4CCF-9679-5FAF7BC36D34}" type="parTrans" cxnId="{5BA4B73E-8887-4416-9109-E67A201C3578}">
      <dgm:prSet/>
      <dgm:spPr/>
      <dgm:t>
        <a:bodyPr/>
        <a:lstStyle/>
        <a:p>
          <a:endParaRPr lang="hu-HU"/>
        </a:p>
      </dgm:t>
    </dgm:pt>
    <dgm:pt modelId="{C4F0B2A8-BF2A-4F53-ADCD-927A8F68ADFF}" type="sibTrans" cxnId="{5BA4B73E-8887-4416-9109-E67A201C357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 dirty="0"/>
        </a:p>
      </dgm:t>
    </dgm:pt>
    <dgm:pt modelId="{F0DB50EB-3860-4212-AE8D-E5329CEBD0AF}">
      <dgm:prSet phldrT="[Szöveg]"/>
      <dgm:spPr/>
      <dgm:t>
        <a:bodyPr/>
        <a:lstStyle/>
        <a:p>
          <a:r>
            <a:rPr lang="hu-HU" dirty="0" smtClean="0"/>
            <a:t>ma</a:t>
          </a:r>
          <a:endParaRPr lang="hu-HU" dirty="0"/>
        </a:p>
      </dgm:t>
    </dgm:pt>
    <dgm:pt modelId="{E3BDDEB0-1E10-41A1-BC45-B6E857D9EFCD}" type="sibTrans" cxnId="{131C4F51-7913-4517-9472-1D0682C5190F}">
      <dgm:prSet/>
      <dgm:spPr/>
      <dgm:t>
        <a:bodyPr/>
        <a:lstStyle/>
        <a:p>
          <a:endParaRPr lang="hu-HU"/>
        </a:p>
      </dgm:t>
    </dgm:pt>
    <dgm:pt modelId="{C9F88ADA-4CBD-4032-B7A7-A7610E5D0866}" type="parTrans" cxnId="{131C4F51-7913-4517-9472-1D0682C5190F}">
      <dgm:prSet/>
      <dgm:spPr/>
      <dgm:t>
        <a:bodyPr/>
        <a:lstStyle/>
        <a:p>
          <a:endParaRPr lang="hu-HU"/>
        </a:p>
      </dgm:t>
    </dgm:pt>
    <dgm:pt modelId="{90E5478A-AC1F-4843-8C19-211242BB67EC}" type="pres">
      <dgm:prSet presAssocID="{391311D8-5A91-4A09-A33F-DE2CAC7096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5A0C30A-0B72-4351-8E12-4EAAC92476F6}" type="pres">
      <dgm:prSet presAssocID="{8E4C538E-EA87-4113-8875-010C6AB68C78}" presName="node" presStyleLbl="node1" presStyleIdx="0" presStyleCnt="2" custScaleX="90910" custScaleY="909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761D6-A018-4DA3-93F6-053511CE1812}" type="pres">
      <dgm:prSet presAssocID="{C4F0B2A8-BF2A-4F53-ADCD-927A8F68ADFF}" presName="sibTrans" presStyleLbl="sibTrans1D1" presStyleIdx="0" presStyleCnt="1"/>
      <dgm:spPr/>
      <dgm:t>
        <a:bodyPr/>
        <a:lstStyle/>
        <a:p>
          <a:endParaRPr lang="hu-HU"/>
        </a:p>
      </dgm:t>
    </dgm:pt>
    <dgm:pt modelId="{182DC2C1-09D9-4261-BDB0-D324F8FF8C92}" type="pres">
      <dgm:prSet presAssocID="{C4F0B2A8-BF2A-4F53-ADCD-927A8F68ADFF}" presName="connectorText" presStyleLbl="sibTrans1D1" presStyleIdx="0" presStyleCnt="1"/>
      <dgm:spPr/>
      <dgm:t>
        <a:bodyPr/>
        <a:lstStyle/>
        <a:p>
          <a:endParaRPr lang="hu-HU"/>
        </a:p>
      </dgm:t>
    </dgm:pt>
    <dgm:pt modelId="{D9CF65C2-EC61-4C2C-8439-349C092A2C5A}" type="pres">
      <dgm:prSet presAssocID="{F0DB50EB-3860-4212-AE8D-E5329CEBD0AF}" presName="node" presStyleLbl="node1" presStyleIdx="1" presStyleCnt="2" custScaleX="56448" custScaleY="564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98E435B-2A5C-490F-9BDC-2C51BB675676}" type="presOf" srcId="{F0DB50EB-3860-4212-AE8D-E5329CEBD0AF}" destId="{D9CF65C2-EC61-4C2C-8439-349C092A2C5A}" srcOrd="0" destOrd="0" presId="urn:microsoft.com/office/officeart/2005/8/layout/bProcess3"/>
    <dgm:cxn modelId="{F474B526-B64D-494F-B4C2-A7311701BF38}" type="presOf" srcId="{C4F0B2A8-BF2A-4F53-ADCD-927A8F68ADFF}" destId="{182DC2C1-09D9-4261-BDB0-D324F8FF8C92}" srcOrd="1" destOrd="0" presId="urn:microsoft.com/office/officeart/2005/8/layout/bProcess3"/>
    <dgm:cxn modelId="{131C4F51-7913-4517-9472-1D0682C5190F}" srcId="{391311D8-5A91-4A09-A33F-DE2CAC70962E}" destId="{F0DB50EB-3860-4212-AE8D-E5329CEBD0AF}" srcOrd="1" destOrd="0" parTransId="{C9F88ADA-4CBD-4032-B7A7-A7610E5D0866}" sibTransId="{E3BDDEB0-1E10-41A1-BC45-B6E857D9EFCD}"/>
    <dgm:cxn modelId="{6DDD4E5A-D023-41B4-BC0C-1240B60F4BC3}" type="presOf" srcId="{8E4C538E-EA87-4113-8875-010C6AB68C78}" destId="{B5A0C30A-0B72-4351-8E12-4EAAC92476F6}" srcOrd="0" destOrd="0" presId="urn:microsoft.com/office/officeart/2005/8/layout/bProcess3"/>
    <dgm:cxn modelId="{5BA4B73E-8887-4416-9109-E67A201C3578}" srcId="{391311D8-5A91-4A09-A33F-DE2CAC70962E}" destId="{8E4C538E-EA87-4113-8875-010C6AB68C78}" srcOrd="0" destOrd="0" parTransId="{5CC0E596-2CB8-4CCF-9679-5FAF7BC36D34}" sibTransId="{C4F0B2A8-BF2A-4F53-ADCD-927A8F68ADFF}"/>
    <dgm:cxn modelId="{D283C6B7-20AF-4010-96B6-C184D14C26B1}" type="presOf" srcId="{C4F0B2A8-BF2A-4F53-ADCD-927A8F68ADFF}" destId="{DAB761D6-A018-4DA3-93F6-053511CE1812}" srcOrd="0" destOrd="0" presId="urn:microsoft.com/office/officeart/2005/8/layout/bProcess3"/>
    <dgm:cxn modelId="{BA509AB7-45E6-4F62-82C1-BC55436E0AD1}" type="presOf" srcId="{391311D8-5A91-4A09-A33F-DE2CAC70962E}" destId="{90E5478A-AC1F-4843-8C19-211242BB67EC}" srcOrd="0" destOrd="0" presId="urn:microsoft.com/office/officeart/2005/8/layout/bProcess3"/>
    <dgm:cxn modelId="{F240A7EC-5CFC-4A15-88BD-D9418F5FDEF8}" type="presParOf" srcId="{90E5478A-AC1F-4843-8C19-211242BB67EC}" destId="{B5A0C30A-0B72-4351-8E12-4EAAC92476F6}" srcOrd="0" destOrd="0" presId="urn:microsoft.com/office/officeart/2005/8/layout/bProcess3"/>
    <dgm:cxn modelId="{02141971-5D95-4851-A90A-E6C2EE8DB246}" type="presParOf" srcId="{90E5478A-AC1F-4843-8C19-211242BB67EC}" destId="{DAB761D6-A018-4DA3-93F6-053511CE1812}" srcOrd="1" destOrd="0" presId="urn:microsoft.com/office/officeart/2005/8/layout/bProcess3"/>
    <dgm:cxn modelId="{BFDBA69A-4529-4473-8E04-3374298883A0}" type="presParOf" srcId="{DAB761D6-A018-4DA3-93F6-053511CE1812}" destId="{182DC2C1-09D9-4261-BDB0-D324F8FF8C92}" srcOrd="0" destOrd="0" presId="urn:microsoft.com/office/officeart/2005/8/layout/bProcess3"/>
    <dgm:cxn modelId="{471B37F3-1929-47ED-A047-EEBA0FB34B9F}" type="presParOf" srcId="{90E5478A-AC1F-4843-8C19-211242BB67EC}" destId="{D9CF65C2-EC61-4C2C-8439-349C092A2C5A}" srcOrd="2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28B0-2318-42A0-A9F8-52092E68E740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5AA2-0807-43F6-87A9-A299C5F00CA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B5AA2-0807-43F6-87A9-A299C5F00CA9}" type="slidenum">
              <a:rPr lang="hu-HU" smtClean="0"/>
              <a:pPr/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B5AA2-0807-43F6-87A9-A299C5F00CA9}" type="slidenum">
              <a:rPr lang="hu-HU" smtClean="0"/>
              <a:pPr/>
              <a:t>21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B5AA2-0807-43F6-87A9-A299C5F00CA9}" type="slidenum">
              <a:rPr lang="hu-HU" smtClean="0"/>
              <a:pPr/>
              <a:t>24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  <a:extLst/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 userDrawn="1"/>
        </p:nvGrpSpPr>
        <p:grpSpPr>
          <a:xfrm flipH="1">
            <a:off x="4651200" y="5781600"/>
            <a:ext cx="4500562" cy="1084723"/>
            <a:chOff x="-9237" y="5787738"/>
            <a:chExt cx="5449134" cy="1084723"/>
          </a:xfrm>
        </p:grpSpPr>
        <p:sp>
          <p:nvSpPr>
            <p:cNvPr id="13" name="Szabadkézi sokszög 12"/>
            <p:cNvSpPr>
              <a:spLocks/>
            </p:cNvSpPr>
            <p:nvPr/>
          </p:nvSpPr>
          <p:spPr bwMode="auto">
            <a:xfrm>
              <a:off x="499273" y="5944936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2" name="Szabadkézi sokszög 11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4" name="Derékszögű háromszög 13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5" name="Egyenes összekötő 14"/>
            <p:cNvCxnSpPr/>
            <p:nvPr/>
          </p:nvCxnSpPr>
          <p:spPr>
            <a:xfrm>
              <a:off x="-9237" y="5787738"/>
              <a:ext cx="3405509" cy="108438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831995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2928926" y="6429396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0D1F57-C54B-44DE-A1F3-88804977D8D3}" type="datetimeFigureOut">
              <a:rPr lang="hu-HU" smtClean="0"/>
              <a:pPr/>
              <a:t>2011.06.06.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93B8EC-591B-449C-ABAE-CBECD7FD667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2860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2860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22860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163" indent="-22860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gif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ONLINE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PROJEKTMUNK</a:t>
            </a:r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u-HU" dirty="0" smtClean="0"/>
              <a:t>Hülber László</a:t>
            </a:r>
            <a:br>
              <a:rPr lang="hu-HU" dirty="0" smtClean="0"/>
            </a:br>
            <a:r>
              <a:rPr lang="hu-HU" i="1" dirty="0" smtClean="0"/>
              <a:t>SZTE BTK Neveléstudományi Doktori Iskola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Szükséges szolgáltatások</a:t>
            </a:r>
          </a:p>
          <a:p>
            <a:pPr lvl="1"/>
            <a:r>
              <a:rPr lang="hu-HU" i="1" dirty="0" smtClean="0"/>
              <a:t>Fájlok megosztása</a:t>
            </a:r>
          </a:p>
          <a:p>
            <a:pPr lvl="2"/>
            <a:r>
              <a:rPr lang="hu-HU" dirty="0" smtClean="0"/>
              <a:t>Nem elég a kép, videó fájlformátum</a:t>
            </a:r>
          </a:p>
          <a:p>
            <a:pPr lvl="2"/>
            <a:r>
              <a:rPr lang="hu-HU" dirty="0" smtClean="0"/>
              <a:t>Ez a funkció biztosítja az erőforrás megosztást</a:t>
            </a:r>
          </a:p>
          <a:p>
            <a:pPr lvl="2"/>
            <a:r>
              <a:rPr lang="hu-HU" dirty="0" smtClean="0"/>
              <a:t>Szinte minden fázishoz elengedhetetlen</a:t>
            </a:r>
            <a:endParaRPr lang="hu-HU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Hasznos szolgáltatások</a:t>
            </a:r>
          </a:p>
          <a:p>
            <a:pPr lvl="1"/>
            <a:r>
              <a:rPr lang="hu-HU" i="1" dirty="0" err="1" smtClean="0"/>
              <a:t>news</a:t>
            </a:r>
            <a:r>
              <a:rPr lang="hu-HU" i="1" dirty="0" smtClean="0"/>
              <a:t> </a:t>
            </a:r>
            <a:r>
              <a:rPr lang="hu-HU" i="1" dirty="0" err="1" smtClean="0"/>
              <a:t>feed</a:t>
            </a:r>
            <a:r>
              <a:rPr lang="hu-HU" i="1" dirty="0" smtClean="0"/>
              <a:t> (hírek) / </a:t>
            </a:r>
            <a:r>
              <a:rPr lang="hu-HU" i="1" dirty="0" err="1" smtClean="0"/>
              <a:t>üzenőfal</a:t>
            </a:r>
            <a:endParaRPr lang="hu-HU" i="1" dirty="0" smtClean="0"/>
          </a:p>
          <a:p>
            <a:pPr lvl="2"/>
            <a:r>
              <a:rPr lang="hu-HU" dirty="0" smtClean="0"/>
              <a:t>Mindenki látja</a:t>
            </a:r>
          </a:p>
          <a:p>
            <a:pPr lvl="2"/>
            <a:r>
              <a:rPr lang="hu-HU" dirty="0" smtClean="0"/>
              <a:t>Könnyű követni a változásokat</a:t>
            </a:r>
          </a:p>
          <a:p>
            <a:pPr lvl="2"/>
            <a:r>
              <a:rPr lang="hu-HU" dirty="0" smtClean="0"/>
              <a:t>Kiemelt információk elhelyezését biztosítja</a:t>
            </a:r>
          </a:p>
          <a:p>
            <a:pPr lvl="2"/>
            <a:endParaRPr lang="hu-HU" i="1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Hasznos szolgáltatások</a:t>
            </a:r>
          </a:p>
          <a:p>
            <a:pPr lvl="1"/>
            <a:r>
              <a:rPr lang="hu-HU" i="1" dirty="0" smtClean="0"/>
              <a:t>Naptár</a:t>
            </a:r>
          </a:p>
          <a:p>
            <a:pPr lvl="2"/>
            <a:r>
              <a:rPr lang="hu-HU" dirty="0" smtClean="0"/>
              <a:t>Fontosabb események; eseményekhez tartozó időpontok, felelősök rögzítésére</a:t>
            </a:r>
          </a:p>
          <a:p>
            <a:pPr lvl="2"/>
            <a:endParaRPr lang="hu-HU" dirty="0" smtClean="0"/>
          </a:p>
          <a:p>
            <a:pPr lvl="1"/>
            <a:r>
              <a:rPr lang="hu-HU" i="1" dirty="0" smtClean="0"/>
              <a:t>Belső levelezés</a:t>
            </a:r>
          </a:p>
          <a:p>
            <a:pPr lvl="2"/>
            <a:r>
              <a:rPr lang="hu-HU" dirty="0" smtClean="0"/>
              <a:t>Nem mindenkit érintő problémák, tevékenységek megbeszélésére</a:t>
            </a:r>
            <a:endParaRPr lang="hu-HU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Hasznos szolgáltatások</a:t>
            </a:r>
          </a:p>
          <a:p>
            <a:pPr lvl="1"/>
            <a:r>
              <a:rPr lang="hu-HU" i="1" dirty="0" smtClean="0"/>
              <a:t>Szavazás</a:t>
            </a:r>
          </a:p>
          <a:p>
            <a:pPr lvl="2"/>
            <a:r>
              <a:rPr lang="hu-HU" dirty="0" smtClean="0"/>
              <a:t>Bizonyos viták eldöntéséhez</a:t>
            </a:r>
          </a:p>
          <a:p>
            <a:pPr lvl="2"/>
            <a:r>
              <a:rPr lang="hu-HU" dirty="0" smtClean="0"/>
              <a:t>Vélemény nyilvánítás eszközeként</a:t>
            </a:r>
            <a:endParaRPr lang="hu-HU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Felesleges szolgáltatások</a:t>
            </a:r>
          </a:p>
          <a:p>
            <a:pPr lvl="1"/>
            <a:r>
              <a:rPr lang="hu-HU" i="1" dirty="0" err="1" smtClean="0"/>
              <a:t>Blog</a:t>
            </a:r>
            <a:r>
              <a:rPr lang="hu-HU" i="1" dirty="0" smtClean="0"/>
              <a:t> bejegyzés</a:t>
            </a:r>
          </a:p>
          <a:p>
            <a:pPr lvl="1"/>
            <a:r>
              <a:rPr lang="hu-HU" i="1" dirty="0" smtClean="0"/>
              <a:t>Link megosztás</a:t>
            </a:r>
          </a:p>
          <a:p>
            <a:pPr lvl="1"/>
            <a:r>
              <a:rPr lang="hu-HU" dirty="0" smtClean="0"/>
              <a:t>stb.</a:t>
            </a:r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85720" y="1831995"/>
            <a:ext cx="8858280" cy="4525963"/>
          </a:xfrm>
        </p:spPr>
        <p:txBody>
          <a:bodyPr/>
          <a:lstStyle/>
          <a:p>
            <a:r>
              <a:rPr lang="hu-HU" dirty="0" smtClean="0"/>
              <a:t>Alapvető használhatóság: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az állandó rendelkezésre állás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megfelelő sebesség biztosítása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több felhasználó egy időben tudja használni a rendszert.</a:t>
            </a:r>
          </a:p>
          <a:p>
            <a:r>
              <a:rPr lang="hu-HU" dirty="0" smtClean="0"/>
              <a:t>Ingyenes megoldások (anyagi helyzettől függően)</a:t>
            </a:r>
          </a:p>
          <a:p>
            <a:r>
              <a:rPr lang="hu-HU" dirty="0" smtClean="0"/>
              <a:t>Magyar nyelvű felület</a:t>
            </a:r>
            <a:br>
              <a:rPr lang="hu-HU" dirty="0" smtClean="0"/>
            </a:br>
            <a:r>
              <a:rPr lang="hu-HU" dirty="0" smtClean="0"/>
              <a:t>(diákok nyelvtudásától függően)</a:t>
            </a:r>
          </a:p>
          <a:p>
            <a:endParaRPr lang="hu-HU" dirty="0" smtClean="0"/>
          </a:p>
          <a:p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86842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 platformok kezelésével,</a:t>
            </a:r>
            <a:br>
              <a:rPr lang="hu-HU" sz="3200" dirty="0" smtClean="0"/>
            </a:br>
            <a:r>
              <a:rPr lang="hu-HU" sz="3200" dirty="0" smtClean="0"/>
              <a:t>kialakíthatóságával szembeni elvárások</a:t>
            </a:r>
            <a:endParaRPr lang="hu-HU" sz="3200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357158" y="1355442"/>
            <a:ext cx="7929618" cy="1962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Egyszerű informatikai tudást nem igénylő létrehozási folyamat / tanári (rendszergazdai) beavatkozás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Lehetséges a különböző jogosultságok kezelése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Testreszabhatóság - Átlátható felület alakítható ki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775F55"/>
                </a:solidFill>
              </a:rPr>
              <a:t>A platformok kezelésével,</a:t>
            </a:r>
            <a:br>
              <a:rPr lang="hu-HU" sz="3200" dirty="0" smtClean="0">
                <a:solidFill>
                  <a:srgbClr val="775F55"/>
                </a:solidFill>
              </a:rPr>
            </a:br>
            <a:r>
              <a:rPr lang="hu-HU" sz="3200" dirty="0" smtClean="0">
                <a:solidFill>
                  <a:srgbClr val="775F55"/>
                </a:solidFill>
              </a:rPr>
              <a:t>kialakíthatóságával szembeni elvárások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284004"/>
            <a:ext cx="7929618" cy="2124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Melyik megoldás lesz a megfelelő?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5"/>
            <a:ext cx="8072494" cy="71439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28069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://chattahbox.com/images/2009/05/ning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http://chattahbox.com/images/2009/05/ning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 descr="nin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0276" y="5286388"/>
            <a:ext cx="1917674" cy="792000"/>
          </a:xfrm>
          <a:prstGeom prst="rect">
            <a:avLst/>
          </a:prstGeom>
        </p:spPr>
      </p:pic>
      <p:sp>
        <p:nvSpPr>
          <p:cNvPr id="1032" name="AutoShape 8" descr="http://www.neurosoftware.ro/programming-blog/wp-content/plugins/wp-o-matic/cache/9b48d_17544v1-max-250x250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 descr="9b48d_17544v1-max-250x250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571876"/>
            <a:ext cx="2197800" cy="79200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3458203"/>
            <a:ext cx="1832848" cy="6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1940" y="5313683"/>
            <a:ext cx="242886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AutoShape 12" descr="http://api.ning.com/files/orrv9PBCzE1D6Bbh8qGxGrrUTvt7oXNnvMih3tby7KsYeUMr533ptEXkmUgk2iB-bQb9Y3W22pwIdplbKTVoDi1n26MK57*q/socialgo.png?crop=1%3A1&amp;width=1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" name="Kép 14" descr="social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1714488"/>
            <a:ext cx="792000" cy="792000"/>
          </a:xfrm>
          <a:prstGeom prst="rect">
            <a:avLst/>
          </a:prstGeom>
        </p:spPr>
      </p:pic>
      <p:pic>
        <p:nvPicPr>
          <p:cNvPr id="16" name="Kép 15" descr="bigtent_logo_large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6066000"/>
            <a:ext cx="2200000" cy="792000"/>
          </a:xfrm>
          <a:prstGeom prst="rect">
            <a:avLst/>
          </a:prstGeom>
        </p:spPr>
      </p:pic>
      <p:pic>
        <p:nvPicPr>
          <p:cNvPr id="17" name="Kép 16" descr="Grouply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760" y="1377012"/>
            <a:ext cx="3103540" cy="792000"/>
          </a:xfrm>
          <a:prstGeom prst="rect">
            <a:avLst/>
          </a:prstGeom>
        </p:spPr>
      </p:pic>
      <p:pic>
        <p:nvPicPr>
          <p:cNvPr id="18" name="Kép 17" descr="mixxt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174" y="2857496"/>
            <a:ext cx="2376000" cy="792000"/>
          </a:xfrm>
          <a:prstGeom prst="rect">
            <a:avLst/>
          </a:prstGeom>
        </p:spPr>
      </p:pic>
      <p:pic>
        <p:nvPicPr>
          <p:cNvPr id="20" name="Kép 19" descr="site-logo-smal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3702" y="2428868"/>
            <a:ext cx="2071670" cy="523869"/>
          </a:xfrm>
          <a:prstGeom prst="rect">
            <a:avLst/>
          </a:prstGeom>
        </p:spPr>
      </p:pic>
      <p:pic>
        <p:nvPicPr>
          <p:cNvPr id="22" name="Kép 21" descr="moodle-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6172320"/>
            <a:ext cx="2835758" cy="685680"/>
          </a:xfrm>
          <a:prstGeom prst="rect">
            <a:avLst/>
          </a:prstGeom>
        </p:spPr>
      </p:pic>
      <p:pic>
        <p:nvPicPr>
          <p:cNvPr id="23" name="Kép 22" descr="big_profil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2066" y="2214554"/>
            <a:ext cx="1111880" cy="792000"/>
          </a:xfrm>
          <a:prstGeom prst="rect">
            <a:avLst/>
          </a:prstGeom>
        </p:spPr>
      </p:pic>
      <p:pic>
        <p:nvPicPr>
          <p:cNvPr id="24" name="Kép 23" descr="groupsite_log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7620" y="4500570"/>
            <a:ext cx="2398638" cy="792000"/>
          </a:xfrm>
          <a:prstGeom prst="rect">
            <a:avLst/>
          </a:prstGeom>
        </p:spPr>
      </p:pic>
      <p:pic>
        <p:nvPicPr>
          <p:cNvPr id="26" name="Kép 25" descr="picture-69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" y="1410120"/>
            <a:ext cx="2610674" cy="792000"/>
          </a:xfrm>
          <a:prstGeom prst="rect">
            <a:avLst/>
          </a:prstGeom>
        </p:spPr>
      </p:pic>
      <p:pic>
        <p:nvPicPr>
          <p:cNvPr id="27" name="Kép 26" descr="kickapp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06038" y="1285860"/>
            <a:ext cx="1608970" cy="792000"/>
          </a:xfrm>
          <a:prstGeom prst="rect">
            <a:avLst/>
          </a:prstGeom>
        </p:spPr>
      </p:pic>
      <p:pic>
        <p:nvPicPr>
          <p:cNvPr id="28" name="Kép 27" descr="images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4282" y="4280074"/>
            <a:ext cx="3541582" cy="792000"/>
          </a:xfrm>
          <a:prstGeom prst="rect">
            <a:avLst/>
          </a:prstGeom>
        </p:spPr>
      </p:pic>
      <p:pic>
        <p:nvPicPr>
          <p:cNvPr id="29" name="Kép 28" descr="9637-Webs.com_top_lg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158" y="2643182"/>
            <a:ext cx="1657326" cy="792000"/>
          </a:xfrm>
          <a:prstGeom prst="rect">
            <a:avLst/>
          </a:prstGeom>
        </p:spPr>
      </p:pic>
      <p:pic>
        <p:nvPicPr>
          <p:cNvPr id="30" name="Kép 29" descr="Classroom2.0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3820" y="3708570"/>
            <a:ext cx="3191518" cy="792000"/>
          </a:xfrm>
          <a:prstGeom prst="rect">
            <a:avLst/>
          </a:prstGeom>
        </p:spPr>
      </p:pic>
      <p:pic>
        <p:nvPicPr>
          <p:cNvPr id="31" name="Kép 30" descr="edmodo_logo_color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58016" y="4425838"/>
            <a:ext cx="2214546" cy="646236"/>
          </a:xfrm>
          <a:prstGeom prst="rect">
            <a:avLst/>
          </a:prstGeom>
        </p:spPr>
      </p:pic>
      <p:pic>
        <p:nvPicPr>
          <p:cNvPr id="32" name="Kép 31" descr="ilias_logo_big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80066" y="3708570"/>
            <a:ext cx="792000" cy="792000"/>
          </a:xfrm>
          <a:prstGeom prst="rect">
            <a:avLst/>
          </a:prstGeom>
        </p:spPr>
      </p:pic>
      <p:pic>
        <p:nvPicPr>
          <p:cNvPr id="33" name="Kép 32" descr="yahoo groups no reflection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19427" y="5572140"/>
            <a:ext cx="1238259" cy="928694"/>
          </a:xfrm>
          <a:prstGeom prst="rect">
            <a:avLst/>
          </a:prstGeom>
        </p:spPr>
      </p:pic>
      <p:pic>
        <p:nvPicPr>
          <p:cNvPr id="34" name="Kép 33" descr="groups_logo.gi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3504" y="3143248"/>
            <a:ext cx="3958420" cy="670919"/>
          </a:xfrm>
          <a:prstGeom prst="rect">
            <a:avLst/>
          </a:prstGeom>
        </p:spPr>
      </p:pic>
      <p:pic>
        <p:nvPicPr>
          <p:cNvPr id="35" name="Kép 34" descr="wordpress-logo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4282" y="5143512"/>
            <a:ext cx="1277430" cy="792000"/>
          </a:xfrm>
          <a:prstGeom prst="rect">
            <a:avLst/>
          </a:prstGeom>
        </p:spPr>
      </p:pic>
      <p:pic>
        <p:nvPicPr>
          <p:cNvPr id="36" name="Kép 35" descr="logo-budypress.gi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59420" y="6066000"/>
            <a:ext cx="3384612" cy="792000"/>
          </a:xfrm>
          <a:prstGeom prst="rect">
            <a:avLst/>
          </a:prstGeom>
        </p:spPr>
      </p:pic>
      <p:pic>
        <p:nvPicPr>
          <p:cNvPr id="21" name="Kép 20" descr="elgg_logo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00862" y="1214422"/>
            <a:ext cx="1428196" cy="792000"/>
          </a:xfrm>
          <a:prstGeom prst="rect">
            <a:avLst/>
          </a:prstGeom>
        </p:spPr>
      </p:pic>
      <p:pic>
        <p:nvPicPr>
          <p:cNvPr id="19" name="Kép 18" descr="press_release_distribution_0077160_8884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500166" y="4994454"/>
            <a:ext cx="2071124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85720" y="1403371"/>
          <a:ext cx="8643998" cy="316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Megfelelő megoldás megtalálása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7643866" cy="1588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5400000">
            <a:off x="1393803" y="446405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928794" y="421481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57554" y="25596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450491" y="5000636"/>
            <a:ext cx="2835625" cy="714380"/>
            <a:chOff x="3798093" y="819368"/>
            <a:chExt cx="2549873" cy="1529924"/>
          </a:xfrm>
        </p:grpSpPr>
        <p:sp>
          <p:nvSpPr>
            <p:cNvPr id="14" name="Téglalap 13"/>
            <p:cNvSpPr/>
            <p:nvPr/>
          </p:nvSpPr>
          <p:spPr>
            <a:xfrm>
              <a:off x="3798093" y="819368"/>
              <a:ext cx="2549873" cy="152992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églalap 14"/>
            <p:cNvSpPr/>
            <p:nvPr/>
          </p:nvSpPr>
          <p:spPr>
            <a:xfrm>
              <a:off x="3798093" y="819368"/>
              <a:ext cx="2549873" cy="1529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900" kern="1200" dirty="0" smtClean="0"/>
                <a:t>Feltételezhető, hogy megfelelő lesz</a:t>
              </a:r>
              <a:endParaRPr lang="hu-HU" sz="1900" kern="1200" dirty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6643702" y="25596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cxnSp>
        <p:nvCxnSpPr>
          <p:cNvPr id="17" name="Egyenes összekötő nyíllal 16"/>
          <p:cNvCxnSpPr/>
          <p:nvPr/>
        </p:nvCxnSpPr>
        <p:spPr>
          <a:xfrm rot="5400000">
            <a:off x="3679843" y="5321313"/>
            <a:ext cx="30717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5286380" y="45005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546223"/>
          <a:ext cx="7829576" cy="316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artalom helye 1"/>
          <p:cNvSpPr txBox="1">
            <a:spLocks/>
          </p:cNvSpPr>
          <p:nvPr/>
        </p:nvSpPr>
        <p:spPr>
          <a:xfrm>
            <a:off x="457200" y="197487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u-H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Megfelelő megoldás megtalálása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28596" y="1071546"/>
            <a:ext cx="7643866" cy="1588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642988" y="27860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rot="5400000">
            <a:off x="1050870" y="5602398"/>
            <a:ext cx="2490716" cy="2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285984" y="5143512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5572132" y="2285992"/>
            <a:ext cx="2714644" cy="1714512"/>
            <a:chOff x="7057594" y="1109349"/>
            <a:chExt cx="1583269" cy="949961"/>
          </a:xfrm>
        </p:grpSpPr>
        <p:sp>
          <p:nvSpPr>
            <p:cNvPr id="16" name="Téglalap 15"/>
            <p:cNvSpPr/>
            <p:nvPr/>
          </p:nvSpPr>
          <p:spPr>
            <a:xfrm>
              <a:off x="7057594" y="1109349"/>
              <a:ext cx="1583269" cy="94996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églalap 16"/>
            <p:cNvSpPr/>
            <p:nvPr/>
          </p:nvSpPr>
          <p:spPr>
            <a:xfrm>
              <a:off x="7057594" y="1109349"/>
              <a:ext cx="1583269" cy="949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200" kern="1200" dirty="0" err="1" smtClean="0"/>
                <a:t>Ning</a:t>
              </a:r>
              <a:endParaRPr lang="hu-HU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Munkaerőpiac elvárásainak megfelelő képességeket fejleszt:</a:t>
            </a:r>
          </a:p>
          <a:p>
            <a:pPr lvl="1"/>
            <a:r>
              <a:rPr lang="hu-HU" dirty="0" smtClean="0"/>
              <a:t>Kreatív, együttműködő munkaforma</a:t>
            </a:r>
          </a:p>
          <a:p>
            <a:pPr lvl="1"/>
            <a:r>
              <a:rPr lang="hu-HU" dirty="0" smtClean="0"/>
              <a:t>A tanulás tanulása válik lehetővé</a:t>
            </a:r>
          </a:p>
          <a:p>
            <a:pPr lvl="1"/>
            <a:r>
              <a:rPr lang="hu-HU" dirty="0" smtClean="0"/>
              <a:t>A problémamegoldás általános algoritmusát sajátítják el a tanulók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Projektpedagógia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4786346" cy="1588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186766" cy="316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Megfelelő megoldás megtalálása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28596" y="1071546"/>
            <a:ext cx="7643866" cy="1588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363811" y="5434753"/>
            <a:ext cx="2845354" cy="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856906" y="4727026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357554" y="264318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478201" y="27024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4858547" y="4226165"/>
            <a:ext cx="714380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5214942" y="4071942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4572000" y="4584150"/>
            <a:ext cx="1499521" cy="899712"/>
            <a:chOff x="6684276" y="1134474"/>
            <a:chExt cx="1499521" cy="899712"/>
          </a:xfrm>
        </p:grpSpPr>
        <p:sp>
          <p:nvSpPr>
            <p:cNvPr id="19" name="Téglalap 18"/>
            <p:cNvSpPr/>
            <p:nvPr/>
          </p:nvSpPr>
          <p:spPr>
            <a:xfrm>
              <a:off x="6684276" y="1134474"/>
              <a:ext cx="1499521" cy="89971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églalap 19"/>
            <p:cNvSpPr/>
            <p:nvPr/>
          </p:nvSpPr>
          <p:spPr>
            <a:xfrm>
              <a:off x="6684276" y="1134474"/>
              <a:ext cx="1499521" cy="89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err="1" smtClean="0"/>
                <a:t>ucoz.hu</a:t>
              </a:r>
              <a:endParaRPr lang="hu-HU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Kompromisszumos megoldások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rtalom helye 4"/>
          <p:cNvGraphicFramePr>
            <a:graphicFrameLocks noGrp="1"/>
          </p:cNvGraphicFramePr>
          <p:nvPr>
            <p:ph idx="1"/>
          </p:nvPr>
        </p:nvGraphicFramePr>
        <p:xfrm>
          <a:off x="314324" y="1142984"/>
          <a:ext cx="6257940" cy="316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071538" y="4071942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14744" y="234528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4466123" y="2071678"/>
            <a:ext cx="2500330" cy="1357322"/>
            <a:chOff x="6099300" y="1105751"/>
            <a:chExt cx="1711701" cy="953559"/>
          </a:xfrm>
        </p:grpSpPr>
        <p:sp>
          <p:nvSpPr>
            <p:cNvPr id="19" name="Téglalap 18"/>
            <p:cNvSpPr/>
            <p:nvPr/>
          </p:nvSpPr>
          <p:spPr>
            <a:xfrm>
              <a:off x="6099300" y="1105751"/>
              <a:ext cx="1619692" cy="9103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églalap 19"/>
            <p:cNvSpPr/>
            <p:nvPr/>
          </p:nvSpPr>
          <p:spPr>
            <a:xfrm>
              <a:off x="6099300" y="1109349"/>
              <a:ext cx="1711701" cy="949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200" kern="1200" dirty="0" smtClean="0"/>
                <a:t>mahara.hu</a:t>
              </a:r>
              <a:endParaRPr lang="hu-HU" sz="3200" kern="1200" dirty="0"/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7429520" y="2143116"/>
            <a:ext cx="1571636" cy="1071570"/>
            <a:chOff x="1143" y="2127890"/>
            <a:chExt cx="1349352" cy="952487"/>
          </a:xfrm>
        </p:grpSpPr>
        <p:sp>
          <p:nvSpPr>
            <p:cNvPr id="22" name="Téglalap 21"/>
            <p:cNvSpPr/>
            <p:nvPr/>
          </p:nvSpPr>
          <p:spPr>
            <a:xfrm>
              <a:off x="1143" y="2270766"/>
              <a:ext cx="1349352" cy="80961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églalap 22"/>
            <p:cNvSpPr/>
            <p:nvPr/>
          </p:nvSpPr>
          <p:spPr>
            <a:xfrm>
              <a:off x="1143" y="2127890"/>
              <a:ext cx="1349352" cy="952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/>
                <a:t/>
              </a:r>
              <a:br>
                <a:rPr lang="hu-HU" sz="1600" kern="1200" dirty="0" smtClean="0"/>
              </a:br>
              <a:r>
                <a:rPr lang="hu-HU" sz="1600" kern="1200" dirty="0" smtClean="0"/>
                <a:t>Chat program</a:t>
              </a:r>
              <a:br>
                <a:rPr lang="hu-HU" sz="1600" kern="1200" dirty="0" smtClean="0"/>
              </a:br>
              <a:r>
                <a:rPr lang="hu-HU" sz="1600" kern="1200" dirty="0" smtClean="0"/>
                <a:t>Pl.: Skype, MSN</a:t>
              </a:r>
              <a:endParaRPr lang="hu-HU" sz="1600" kern="1200" dirty="0"/>
            </a:p>
          </p:txBody>
        </p:sp>
      </p:grpSp>
      <p:cxnSp>
        <p:nvCxnSpPr>
          <p:cNvPr id="27" name="Szögletes összekötő 26"/>
          <p:cNvCxnSpPr/>
          <p:nvPr/>
        </p:nvCxnSpPr>
        <p:spPr>
          <a:xfrm>
            <a:off x="1929225" y="3748533"/>
            <a:ext cx="2493081" cy="802657"/>
          </a:xfrm>
          <a:prstGeom prst="bentConnector3">
            <a:avLst>
              <a:gd name="adj1" fmla="val 18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8" name="Csoportba foglalás 37"/>
          <p:cNvGrpSpPr/>
          <p:nvPr/>
        </p:nvGrpSpPr>
        <p:grpSpPr>
          <a:xfrm>
            <a:off x="4357686" y="3857628"/>
            <a:ext cx="2571768" cy="1214446"/>
            <a:chOff x="6099300" y="1109349"/>
            <a:chExt cx="1583269" cy="949961"/>
          </a:xfrm>
        </p:grpSpPr>
        <p:sp>
          <p:nvSpPr>
            <p:cNvPr id="39" name="Téglalap 38"/>
            <p:cNvSpPr/>
            <p:nvPr/>
          </p:nvSpPr>
          <p:spPr>
            <a:xfrm>
              <a:off x="6140965" y="1109349"/>
              <a:ext cx="1499939" cy="9103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églalap 39"/>
            <p:cNvSpPr/>
            <p:nvPr/>
          </p:nvSpPr>
          <p:spPr>
            <a:xfrm>
              <a:off x="6099300" y="1109349"/>
              <a:ext cx="1583269" cy="949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200" kern="1200" dirty="0" smtClean="0"/>
                <a:t>mixx.at</a:t>
              </a:r>
              <a:endParaRPr lang="hu-HU" sz="3200" kern="1200" dirty="0"/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4429123" y="5429264"/>
            <a:ext cx="2444642" cy="1214446"/>
            <a:chOff x="5927259" y="1109349"/>
            <a:chExt cx="1935341" cy="949961"/>
          </a:xfrm>
        </p:grpSpPr>
        <p:sp>
          <p:nvSpPr>
            <p:cNvPr id="42" name="Téglalap 41"/>
            <p:cNvSpPr/>
            <p:nvPr/>
          </p:nvSpPr>
          <p:spPr>
            <a:xfrm>
              <a:off x="5964470" y="1109349"/>
              <a:ext cx="1898130" cy="9103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églalap 42"/>
            <p:cNvSpPr/>
            <p:nvPr/>
          </p:nvSpPr>
          <p:spPr>
            <a:xfrm>
              <a:off x="5927259" y="1109349"/>
              <a:ext cx="1935340" cy="949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 smtClean="0"/>
                <a:t>wackwall.com</a:t>
              </a:r>
              <a:endParaRPr lang="hu-HU" sz="2400" kern="1200" dirty="0"/>
            </a:p>
          </p:txBody>
        </p:sp>
      </p:grpSp>
      <p:cxnSp>
        <p:nvCxnSpPr>
          <p:cNvPr id="44" name="Szögletes összekötő 43"/>
          <p:cNvCxnSpPr/>
          <p:nvPr/>
        </p:nvCxnSpPr>
        <p:spPr>
          <a:xfrm>
            <a:off x="1929225" y="4552587"/>
            <a:ext cx="2547031" cy="1510616"/>
          </a:xfrm>
          <a:prstGeom prst="bentConnector3">
            <a:avLst>
              <a:gd name="adj1" fmla="val 19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Pluszjel 52"/>
          <p:cNvSpPr/>
          <p:nvPr/>
        </p:nvSpPr>
        <p:spPr>
          <a:xfrm>
            <a:off x="6858016" y="2500306"/>
            <a:ext cx="571504" cy="571504"/>
          </a:xfrm>
          <a:prstGeom prst="mathPlus">
            <a:avLst>
              <a:gd name="adj1" fmla="val 2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7429520" y="3786190"/>
            <a:ext cx="1571636" cy="1071570"/>
            <a:chOff x="1143" y="2127890"/>
            <a:chExt cx="1349352" cy="952487"/>
          </a:xfrm>
        </p:grpSpPr>
        <p:sp>
          <p:nvSpPr>
            <p:cNvPr id="65" name="Téglalap 64"/>
            <p:cNvSpPr/>
            <p:nvPr/>
          </p:nvSpPr>
          <p:spPr>
            <a:xfrm>
              <a:off x="1143" y="2270766"/>
              <a:ext cx="1349352" cy="80961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églalap 65"/>
            <p:cNvSpPr/>
            <p:nvPr/>
          </p:nvSpPr>
          <p:spPr>
            <a:xfrm>
              <a:off x="1143" y="2127890"/>
              <a:ext cx="1349352" cy="952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/>
                <a:t/>
              </a:r>
              <a:br>
                <a:rPr lang="hu-HU" sz="1600" kern="1200" dirty="0" smtClean="0"/>
              </a:br>
              <a:r>
                <a:rPr lang="hu-HU" sz="1600" kern="1200" dirty="0" smtClean="0"/>
                <a:t>Chat program</a:t>
              </a:r>
              <a:br>
                <a:rPr lang="hu-HU" sz="1600" kern="1200" dirty="0" smtClean="0"/>
              </a:br>
              <a:r>
                <a:rPr lang="hu-HU" sz="1600" kern="1200" dirty="0" smtClean="0"/>
                <a:t>Pl.: Skype, MSN</a:t>
              </a:r>
              <a:endParaRPr lang="hu-HU" sz="1600" kern="1200" dirty="0"/>
            </a:p>
          </p:txBody>
        </p:sp>
      </p:grpSp>
      <p:sp>
        <p:nvSpPr>
          <p:cNvPr id="67" name="Pluszjel 66"/>
          <p:cNvSpPr/>
          <p:nvPr/>
        </p:nvSpPr>
        <p:spPr>
          <a:xfrm>
            <a:off x="6858016" y="4143380"/>
            <a:ext cx="571504" cy="571504"/>
          </a:xfrm>
          <a:prstGeom prst="mathPlus">
            <a:avLst>
              <a:gd name="adj1" fmla="val 2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68" name="Csoportba foglalás 67"/>
          <p:cNvGrpSpPr/>
          <p:nvPr/>
        </p:nvGrpSpPr>
        <p:grpSpPr>
          <a:xfrm>
            <a:off x="7429520" y="5357826"/>
            <a:ext cx="1571636" cy="1071570"/>
            <a:chOff x="1143" y="2127890"/>
            <a:chExt cx="1349352" cy="952487"/>
          </a:xfrm>
        </p:grpSpPr>
        <p:sp>
          <p:nvSpPr>
            <p:cNvPr id="69" name="Téglalap 68"/>
            <p:cNvSpPr/>
            <p:nvPr/>
          </p:nvSpPr>
          <p:spPr>
            <a:xfrm>
              <a:off x="1143" y="2270766"/>
              <a:ext cx="1349352" cy="80961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Téglalap 69"/>
            <p:cNvSpPr/>
            <p:nvPr/>
          </p:nvSpPr>
          <p:spPr>
            <a:xfrm>
              <a:off x="1143" y="2127890"/>
              <a:ext cx="1349352" cy="952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/>
                <a:t/>
              </a:r>
              <a:br>
                <a:rPr lang="hu-HU" sz="1600" kern="1200" dirty="0" smtClean="0"/>
              </a:br>
              <a:r>
                <a:rPr lang="hu-HU" sz="1600" kern="1200" dirty="0" smtClean="0"/>
                <a:t>Online tárhely</a:t>
              </a:r>
              <a:br>
                <a:rPr lang="hu-HU" sz="1600" kern="1200" dirty="0" smtClean="0"/>
              </a:br>
              <a:r>
                <a:rPr lang="hu-HU" sz="1600" kern="1200" dirty="0" smtClean="0"/>
                <a:t>Pl.: Dropbox, Windows Live</a:t>
              </a:r>
              <a:endParaRPr lang="hu-HU" sz="1600" kern="1200" dirty="0"/>
            </a:p>
          </p:txBody>
        </p:sp>
      </p:grpSp>
      <p:sp>
        <p:nvSpPr>
          <p:cNvPr id="71" name="Pluszjel 70"/>
          <p:cNvSpPr/>
          <p:nvPr/>
        </p:nvSpPr>
        <p:spPr>
          <a:xfrm>
            <a:off x="6858016" y="5715016"/>
            <a:ext cx="571504" cy="571504"/>
          </a:xfrm>
          <a:prstGeom prst="mathPlus">
            <a:avLst>
              <a:gd name="adj1" fmla="val 2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357850"/>
          </a:xfrm>
        </p:spPr>
        <p:txBody>
          <a:bodyPr>
            <a:normAutofit fontScale="85000" lnSpcReduction="20000"/>
          </a:bodyPr>
          <a:lstStyle/>
          <a:p>
            <a:pPr defTabSz="976313">
              <a:tabLst>
                <a:tab pos="3136900" algn="l"/>
              </a:tabLst>
            </a:pPr>
            <a:r>
              <a:rPr lang="en-US" i="1" dirty="0" smtClean="0"/>
              <a:t>spruz.co</a:t>
            </a:r>
            <a:r>
              <a:rPr lang="hu-HU" i="1" dirty="0" smtClean="0"/>
              <a:t>m	-	</a:t>
            </a:r>
            <a:r>
              <a:rPr lang="hu-HU" dirty="0" smtClean="0"/>
              <a:t>drága</a:t>
            </a:r>
            <a:r>
              <a:rPr lang="hu-HU" i="1" dirty="0" smtClean="0"/>
              <a:t>: </a:t>
            </a:r>
            <a:r>
              <a:rPr lang="en-US" b="1" dirty="0" smtClean="0"/>
              <a:t> </a:t>
            </a:r>
            <a:r>
              <a:rPr lang="en-US" dirty="0" smtClean="0"/>
              <a:t>$9.95/</a:t>
            </a:r>
            <a:r>
              <a:rPr lang="en-US" dirty="0" err="1" smtClean="0"/>
              <a:t>hó</a:t>
            </a:r>
            <a:endParaRPr lang="hu-HU" dirty="0" smtClean="0"/>
          </a:p>
          <a:p>
            <a:pPr defTabSz="976313">
              <a:tabLst>
                <a:tab pos="3136900" algn="l"/>
              </a:tabLst>
            </a:pPr>
            <a:r>
              <a:rPr lang="hu-HU" i="1" dirty="0" err="1" smtClean="0"/>
              <a:t>grou.ps</a:t>
            </a:r>
            <a:r>
              <a:rPr lang="hu-HU" dirty="0" smtClean="0"/>
              <a:t>	-	nyitott közösség</a:t>
            </a:r>
          </a:p>
          <a:p>
            <a:pPr defTabSz="976313">
              <a:tabLst>
                <a:tab pos="3136900" algn="l"/>
              </a:tabLst>
            </a:pPr>
            <a:r>
              <a:rPr lang="hu-HU" i="1" dirty="0" err="1" smtClean="0"/>
              <a:t>grouply.com</a:t>
            </a:r>
            <a:r>
              <a:rPr lang="hu-HU" dirty="0" smtClean="0"/>
              <a:t>	-	problematikus</a:t>
            </a:r>
            <a:br>
              <a:rPr lang="hu-HU" dirty="0" smtClean="0"/>
            </a:br>
            <a:r>
              <a:rPr lang="hu-HU" dirty="0" smtClean="0"/>
              <a:t>		rendelkezésre állás 		</a:t>
            </a:r>
          </a:p>
          <a:p>
            <a:pPr defTabSz="976313">
              <a:tabLst>
                <a:tab pos="3136900" algn="l"/>
              </a:tabLst>
            </a:pPr>
            <a:r>
              <a:rPr lang="hu-HU" i="1" dirty="0" err="1" smtClean="0"/>
              <a:t>network.hu</a:t>
            </a:r>
            <a:r>
              <a:rPr lang="hu-HU" i="1" dirty="0" smtClean="0"/>
              <a:t>	-	</a:t>
            </a:r>
            <a:r>
              <a:rPr lang="hu-HU" dirty="0" smtClean="0"/>
              <a:t>hiányzik a chat és</a:t>
            </a:r>
            <a:br>
              <a:rPr lang="hu-HU" dirty="0" smtClean="0"/>
            </a:br>
            <a:r>
              <a:rPr lang="hu-HU" dirty="0" smtClean="0"/>
              <a:t> 		a fájlmegosztás</a:t>
            </a:r>
          </a:p>
          <a:p>
            <a:pPr defTabSz="976313">
              <a:tabLst>
                <a:tab pos="3136900" algn="l"/>
              </a:tabLst>
            </a:pPr>
            <a:r>
              <a:rPr lang="en-US" i="1" dirty="0" smtClean="0"/>
              <a:t>word-press.hu</a:t>
            </a:r>
            <a:r>
              <a:rPr lang="hu-HU" i="1" dirty="0" smtClean="0"/>
              <a:t>	-	</a:t>
            </a:r>
            <a:r>
              <a:rPr lang="hu-HU" dirty="0" smtClean="0"/>
              <a:t>online publikálást (</a:t>
            </a:r>
            <a:r>
              <a:rPr lang="hu-HU" i="1" dirty="0" err="1" smtClean="0"/>
              <a:t>budypress</a:t>
            </a:r>
            <a:r>
              <a:rPr lang="hu-HU" dirty="0" smtClean="0"/>
              <a:t>)		biztosító rendszer</a:t>
            </a:r>
          </a:p>
          <a:p>
            <a:pPr>
              <a:tabLst>
                <a:tab pos="3136900" algn="l"/>
              </a:tabLst>
            </a:pPr>
            <a:r>
              <a:rPr lang="hu-HU" i="1" dirty="0" smtClean="0"/>
              <a:t>c</a:t>
            </a:r>
            <a:r>
              <a:rPr lang="en-US" i="1" dirty="0" err="1" smtClean="0"/>
              <a:t>lassroom</a:t>
            </a:r>
            <a:r>
              <a:rPr lang="en-US" i="1" dirty="0" smtClean="0"/>
              <a:t> 2.0</a:t>
            </a:r>
            <a:r>
              <a:rPr lang="hu-HU" dirty="0" smtClean="0"/>
              <a:t>	-	   </a:t>
            </a:r>
            <a:r>
              <a:rPr lang="hu-HU" dirty="0" err="1" smtClean="0"/>
              <a:t>blog</a:t>
            </a:r>
            <a:r>
              <a:rPr lang="hu-HU" dirty="0" smtClean="0"/>
              <a:t> jellegű</a:t>
            </a:r>
            <a:br>
              <a:rPr lang="hu-HU" dirty="0" smtClean="0"/>
            </a:br>
            <a:r>
              <a:rPr lang="en-US" i="1" dirty="0" smtClean="0"/>
              <a:t>edmodo.com</a:t>
            </a:r>
            <a:endParaRPr lang="hu-HU" i="1" dirty="0" smtClean="0"/>
          </a:p>
          <a:p>
            <a:pPr>
              <a:tabLst>
                <a:tab pos="3136900" algn="l"/>
              </a:tabLst>
            </a:pPr>
            <a:r>
              <a:rPr lang="hu-HU" i="1" dirty="0" err="1" smtClean="0"/>
              <a:t>Google</a:t>
            </a:r>
            <a:r>
              <a:rPr lang="hu-HU" i="1" dirty="0" smtClean="0"/>
              <a:t> csoportok	-	  </a:t>
            </a:r>
            <a:r>
              <a:rPr lang="hu-HU" dirty="0" smtClean="0"/>
              <a:t>technikai problémák,</a:t>
            </a:r>
            <a:br>
              <a:rPr lang="hu-HU" dirty="0" smtClean="0"/>
            </a:br>
            <a:r>
              <a:rPr lang="hu-HU" dirty="0" smtClean="0"/>
              <a:t>		  megszűnt</a:t>
            </a:r>
          </a:p>
          <a:p>
            <a:pPr defTabSz="976313">
              <a:tabLst>
                <a:tab pos="3043238" algn="l"/>
              </a:tabLst>
            </a:pPr>
            <a:endParaRPr lang="hu-HU" dirty="0" smtClean="0"/>
          </a:p>
          <a:p>
            <a:pPr defTabSz="976313">
              <a:tabLst>
                <a:tab pos="3043238" algn="l"/>
              </a:tabLst>
            </a:pPr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ajánlott megoldások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6786610" cy="1588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Bemutató óra</a:t>
            </a:r>
          </a:p>
          <a:p>
            <a:endParaRPr lang="hu-HU" dirty="0" smtClean="0"/>
          </a:p>
          <a:p>
            <a:r>
              <a:rPr lang="hu-HU" dirty="0" smtClean="0"/>
              <a:t>Minden csoportnak külön privát közösség</a:t>
            </a:r>
          </a:p>
          <a:p>
            <a:pPr lvl="1"/>
            <a:r>
              <a:rPr lang="hu-HU" dirty="0" smtClean="0"/>
              <a:t>mindenki minden csoportban tag, de csak a sajátjában szerkeszthet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Közösségi oldalak használata, tanári feladatok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355232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Felület kialakításának elvei</a:t>
            </a:r>
            <a:endParaRPr lang="hu-HU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28868"/>
            <a:ext cx="58389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églalap 17"/>
          <p:cNvSpPr/>
          <p:nvPr/>
        </p:nvSpPr>
        <p:spPr>
          <a:xfrm>
            <a:off x="1500166" y="614364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2. ábra - A különböző szolgáltatások ideális elhelyezési módja egy közösségi portálon</a:t>
            </a:r>
            <a:endParaRPr lang="hu-HU" dirty="0"/>
          </a:p>
        </p:txBody>
      </p:sp>
      <p:sp>
        <p:nvSpPr>
          <p:cNvPr id="19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Közösségi oldalak használata, tanári feladatok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428596" y="1355232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Fórum</a:t>
            </a:r>
          </a:p>
          <a:p>
            <a:pPr lvl="1"/>
            <a:r>
              <a:rPr lang="hu-HU" dirty="0" smtClean="0"/>
              <a:t>Megfelelő számú, elnevezésű témák</a:t>
            </a:r>
          </a:p>
          <a:p>
            <a:pPr lvl="1"/>
            <a:r>
              <a:rPr lang="hu-HU" dirty="0" smtClean="0"/>
              <a:t>Ajánlott témák</a:t>
            </a:r>
          </a:p>
          <a:p>
            <a:pPr lvl="2"/>
            <a:r>
              <a:rPr lang="hu-HU" dirty="0" smtClean="0"/>
              <a:t>Feladat</a:t>
            </a:r>
          </a:p>
          <a:p>
            <a:pPr lvl="2"/>
            <a:r>
              <a:rPr lang="hu-HU" dirty="0" smtClean="0"/>
              <a:t>Felelősök, feladatkörök</a:t>
            </a:r>
          </a:p>
          <a:p>
            <a:pPr lvl="2"/>
            <a:r>
              <a:rPr lang="hu-HU" dirty="0" smtClean="0"/>
              <a:t>Adatgyűjtés</a:t>
            </a:r>
          </a:p>
          <a:p>
            <a:pPr lvl="2"/>
            <a:r>
              <a:rPr lang="hu-HU" dirty="0" smtClean="0"/>
              <a:t>Szervezés</a:t>
            </a:r>
          </a:p>
          <a:p>
            <a:pPr lvl="2"/>
            <a:r>
              <a:rPr lang="hu-HU" dirty="0" smtClean="0"/>
              <a:t>Végtermék</a:t>
            </a:r>
          </a:p>
          <a:p>
            <a:pPr lvl="1"/>
            <a:r>
              <a:rPr lang="hu-HU" dirty="0" smtClean="0"/>
              <a:t>Kommunikáció gerjesztése</a:t>
            </a:r>
            <a:endParaRPr lang="hu-HU" dirty="0"/>
          </a:p>
        </p:txBody>
      </p:sp>
      <p:sp>
        <p:nvSpPr>
          <p:cNvPr id="5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Közösségi oldalak használata, tanári feladatok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28596" y="1355232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Chat	-	megelőző időpont egyeztetés</a:t>
            </a:r>
          </a:p>
          <a:p>
            <a:r>
              <a:rPr lang="hu-HU" dirty="0" smtClean="0"/>
              <a:t>Naptár	-	kihasználása</a:t>
            </a:r>
          </a:p>
          <a:p>
            <a:r>
              <a:rPr lang="hu-HU" dirty="0" smtClean="0"/>
              <a:t>Fájlok	-	nevük utaljon a tartalmukra</a:t>
            </a:r>
          </a:p>
          <a:p>
            <a:r>
              <a:rPr lang="hu-HU" dirty="0" smtClean="0"/>
              <a:t>Képek	-	készítés, előadás bemutatására</a:t>
            </a:r>
            <a:br>
              <a:rPr lang="hu-HU" dirty="0" smtClean="0"/>
            </a:br>
            <a:r>
              <a:rPr lang="hu-HU" dirty="0" err="1" smtClean="0"/>
              <a:t>Videok</a:t>
            </a:r>
            <a:endParaRPr lang="hu-HU" dirty="0" smtClean="0"/>
          </a:p>
          <a:p>
            <a:r>
              <a:rPr lang="hu-HU" dirty="0" err="1" smtClean="0"/>
              <a:t>Üzenőfal</a:t>
            </a:r>
            <a:r>
              <a:rPr lang="hu-HU" dirty="0" smtClean="0"/>
              <a:t>	 -	lényeges, rövid információknak</a:t>
            </a:r>
          </a:p>
          <a:p>
            <a:r>
              <a:rPr lang="hu-HU" dirty="0" smtClean="0"/>
              <a:t>Szavazás -	ha az alternatívák között nincs 			racionális különbség</a:t>
            </a:r>
            <a:endParaRPr lang="hu-HU" dirty="0"/>
          </a:p>
        </p:txBody>
      </p:sp>
      <p:sp>
        <p:nvSpPr>
          <p:cNvPr id="5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Közösségi oldalak használata, tanári feladatok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28596" y="1355232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Befejezés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7715304" cy="206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85720" y="1831995"/>
            <a:ext cx="8429684" cy="4525963"/>
          </a:xfrm>
        </p:spPr>
        <p:txBody>
          <a:bodyPr/>
          <a:lstStyle/>
          <a:p>
            <a:r>
              <a:rPr lang="hu-HU" sz="2400" dirty="0" smtClean="0"/>
              <a:t>A projektmunka egyik legfőbb akadálya: az </a:t>
            </a:r>
            <a:r>
              <a:rPr lang="hu-HU" sz="2400" b="1" dirty="0" smtClean="0"/>
              <a:t>időhiány</a:t>
            </a:r>
          </a:p>
          <a:p>
            <a:r>
              <a:rPr lang="hu-HU" dirty="0" smtClean="0"/>
              <a:t>A munka egy része történjen online!</a:t>
            </a:r>
          </a:p>
          <a:p>
            <a:r>
              <a:rPr lang="hu-HU" dirty="0" smtClean="0"/>
              <a:t>Olyan platformra van szükség, amely  biztosítja:</a:t>
            </a:r>
          </a:p>
          <a:p>
            <a:pPr lvl="1"/>
            <a:r>
              <a:rPr lang="hu-HU" dirty="0" smtClean="0"/>
              <a:t>Kommunikációt</a:t>
            </a:r>
          </a:p>
          <a:p>
            <a:pPr lvl="1"/>
            <a:r>
              <a:rPr lang="hu-HU" dirty="0" smtClean="0"/>
              <a:t>Erőforrás megosztást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Projektpedagógia + IKT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6143668" cy="164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E-learning</a:t>
            </a:r>
            <a:r>
              <a:rPr lang="hu-HU" dirty="0" smtClean="0"/>
              <a:t> rendszerek</a:t>
            </a:r>
          </a:p>
          <a:p>
            <a:r>
              <a:rPr lang="hu-HU" dirty="0" smtClean="0"/>
              <a:t>Online közösségi hálózatok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 köre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4572032" cy="1225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E-learning</a:t>
            </a:r>
            <a:r>
              <a:rPr lang="hu-HU" dirty="0" smtClean="0"/>
              <a:t> 1.0</a:t>
            </a:r>
          </a:p>
          <a:p>
            <a:pPr lvl="1"/>
            <a:r>
              <a:rPr lang="hu-HU" dirty="0" smtClean="0"/>
              <a:t>LCMS (</a:t>
            </a:r>
            <a:r>
              <a:rPr lang="en-US" dirty="0" smtClean="0"/>
              <a:t>Learning Content Management System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Tartalomkezelő rendszerek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E-learning</a:t>
            </a:r>
            <a:r>
              <a:rPr lang="hu-HU" dirty="0" smtClean="0"/>
              <a:t> 2.0</a:t>
            </a:r>
          </a:p>
          <a:p>
            <a:pPr lvl="1"/>
            <a:r>
              <a:rPr lang="hu-HU" dirty="0" smtClean="0"/>
              <a:t>VLE (</a:t>
            </a:r>
            <a:r>
              <a:rPr lang="en-US" dirty="0" smtClean="0"/>
              <a:t>Virtual Learning Environment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Kommunikációt, együttműködést is biztosít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E-learning</a:t>
            </a:r>
            <a:r>
              <a:rPr lang="hu-HU" dirty="0" smtClean="0"/>
              <a:t> 3.0</a:t>
            </a:r>
          </a:p>
          <a:p>
            <a:pPr lvl="1"/>
            <a:r>
              <a:rPr lang="hu-HU" dirty="0" smtClean="0"/>
              <a:t>Jövő?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E-learning</a:t>
            </a:r>
            <a:r>
              <a:rPr lang="hu-HU" dirty="0" smtClean="0"/>
              <a:t> rendszerek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5857916" cy="1569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/>
          <a:lstStyle/>
          <a:p>
            <a:r>
              <a:rPr lang="hu-HU" dirty="0" smtClean="0"/>
              <a:t>Kezelhetetlen mennyiségű, referencia nélküli információk ellenreakciójaként értelmezhetjük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sz="2000" i="1" dirty="0" smtClean="0">
                <a:solidFill>
                  <a:schemeClr val="bg1">
                    <a:lumMod val="50000"/>
                  </a:schemeClr>
                </a:solidFill>
              </a:rPr>
              <a:t>Ollé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, 2010)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 smtClean="0"/>
              <a:t>Népszerűsége példa nélküli (</a:t>
            </a:r>
            <a:r>
              <a:rPr lang="hu-HU" dirty="0" err="1" smtClean="0"/>
              <a:t>Magyaro.-on</a:t>
            </a:r>
            <a:r>
              <a:rPr lang="hu-HU" dirty="0" smtClean="0"/>
              <a:t> is)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hálózatok</a:t>
            </a:r>
            <a:endParaRPr lang="hu-H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6429396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ábra:</a:t>
            </a:r>
            <a:r>
              <a:rPr kumimoji="0" lang="hu-H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magyar felhasználók életkorcsoportok szerinti megoszlása </a:t>
            </a:r>
            <a:b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Adatforrás: </a:t>
            </a:r>
            <a:r>
              <a:rPr lang="hu-HU" sz="12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www.socialbakers.com</a:t>
            </a:r>
            <a:r>
              <a:rPr lang="hu-HU" sz="1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(2011.04.25)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428596" y="1071546"/>
            <a:ext cx="5572164" cy="1492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0" y="3571876"/>
          <a:ext cx="8858280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Informális közösségek (pl.: </a:t>
            </a:r>
            <a:r>
              <a:rPr lang="hu-HU" dirty="0" err="1" smtClean="0"/>
              <a:t>Facebook</a:t>
            </a:r>
            <a:r>
              <a:rPr lang="hu-HU" dirty="0" smtClean="0"/>
              <a:t>, </a:t>
            </a:r>
            <a:r>
              <a:rPr lang="hu-HU" dirty="0" err="1" smtClean="0"/>
              <a:t>Iwiw</a:t>
            </a:r>
            <a:r>
              <a:rPr lang="hu-HU" dirty="0" smtClean="0"/>
              <a:t>)</a:t>
            </a:r>
          </a:p>
          <a:p>
            <a:r>
              <a:rPr lang="hu-HU" dirty="0" smtClean="0"/>
              <a:t>Formális közösségek (pl.: </a:t>
            </a:r>
            <a:r>
              <a:rPr lang="hu-HU" dirty="0" err="1" smtClean="0"/>
              <a:t>Xing</a:t>
            </a:r>
            <a:r>
              <a:rPr lang="hu-HU" dirty="0" smtClean="0"/>
              <a:t>, </a:t>
            </a:r>
            <a:r>
              <a:rPr lang="hu-HU" dirty="0" err="1" smtClean="0"/>
              <a:t>Network.hu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Menedzselhető hálózatok (pl.: </a:t>
            </a:r>
            <a:r>
              <a:rPr lang="hu-HU" dirty="0" err="1" smtClean="0"/>
              <a:t>Ning</a:t>
            </a:r>
            <a:r>
              <a:rPr lang="hu-HU" dirty="0" smtClean="0"/>
              <a:t>, </a:t>
            </a:r>
            <a:r>
              <a:rPr lang="hu-HU" dirty="0" err="1" smtClean="0"/>
              <a:t>Elgg</a:t>
            </a:r>
            <a:r>
              <a:rPr lang="hu-HU" dirty="0" smtClean="0"/>
              <a:t>)</a:t>
            </a:r>
          </a:p>
          <a:p>
            <a:r>
              <a:rPr lang="hu-HU" dirty="0" smtClean="0"/>
              <a:t>Nem menedzselhető hálózatok</a:t>
            </a:r>
            <a:br>
              <a:rPr lang="hu-HU" dirty="0" smtClean="0"/>
            </a:br>
            <a:r>
              <a:rPr lang="hu-HU" dirty="0" smtClean="0"/>
              <a:t>(pl.: </a:t>
            </a:r>
            <a:r>
              <a:rPr lang="hu-HU" dirty="0" err="1" smtClean="0"/>
              <a:t>MySpace</a:t>
            </a:r>
            <a:r>
              <a:rPr lang="hu-HU" dirty="0" smtClean="0"/>
              <a:t>, </a:t>
            </a:r>
            <a:r>
              <a:rPr lang="hu-HU" dirty="0" err="1" smtClean="0"/>
              <a:t>Facebook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hálózatok típusai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071546"/>
            <a:ext cx="7429552" cy="1990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Szükséges szolgáltatások</a:t>
            </a:r>
          </a:p>
          <a:p>
            <a:pPr lvl="1"/>
            <a:r>
              <a:rPr lang="hu-HU" i="1" dirty="0" smtClean="0"/>
              <a:t>Chat</a:t>
            </a:r>
            <a:r>
              <a:rPr lang="hu-HU" dirty="0" smtClean="0"/>
              <a:t> (konferencia beszélgetésre is alkalmas)</a:t>
            </a:r>
          </a:p>
          <a:p>
            <a:pPr lvl="2"/>
            <a:r>
              <a:rPr lang="hu-HU" dirty="0" err="1" smtClean="0"/>
              <a:t>Operacionális</a:t>
            </a:r>
            <a:r>
              <a:rPr lang="hu-HU" dirty="0" smtClean="0"/>
              <a:t>, azonnali döntést igényelő helyzetekben</a:t>
            </a:r>
          </a:p>
          <a:p>
            <a:pPr lvl="2"/>
            <a:r>
              <a:rPr lang="hu-HU" dirty="0" smtClean="0"/>
              <a:t>Vita lebonyolításához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Elérhető szolgáltatások</a:t>
            </a:r>
            <a:br>
              <a:rPr lang="hu-HU" dirty="0" smtClean="0"/>
            </a:br>
            <a:r>
              <a:rPr lang="hu-HU" dirty="0" smtClean="0"/>
              <a:t>és alkalmazási lehetőségeik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Szükséges szolgáltatások</a:t>
            </a:r>
          </a:p>
          <a:p>
            <a:pPr lvl="1"/>
            <a:r>
              <a:rPr lang="hu-HU" i="1" dirty="0" smtClean="0"/>
              <a:t>Fórum</a:t>
            </a:r>
          </a:p>
          <a:p>
            <a:pPr lvl="2"/>
            <a:r>
              <a:rPr lang="hu-HU" dirty="0" smtClean="0"/>
              <a:t>Időben elhúzódó kérdések megvitatására</a:t>
            </a:r>
          </a:p>
          <a:p>
            <a:pPr lvl="2"/>
            <a:r>
              <a:rPr lang="hu-HU" dirty="0" smtClean="0"/>
              <a:t>Mindenki részt vehet benne</a:t>
            </a:r>
          </a:p>
          <a:p>
            <a:pPr lvl="2"/>
            <a:r>
              <a:rPr lang="hu-HU" dirty="0" smtClean="0"/>
              <a:t>Érdemes </a:t>
            </a:r>
            <a:r>
              <a:rPr lang="hu-HU" dirty="0" err="1" smtClean="0"/>
              <a:t>tematizálni</a:t>
            </a:r>
            <a:endParaRPr lang="hu-HU" dirty="0" smtClean="0"/>
          </a:p>
          <a:p>
            <a:pPr lvl="1"/>
            <a:endParaRPr lang="hu-HU" i="1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Elérhető szolgáltatások</a:t>
            </a:r>
            <a:b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és alkalmazási lehetőségeik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1355442"/>
            <a:ext cx="7286676" cy="1856"/>
          </a:xfrm>
          <a:prstGeom prst="line">
            <a:avLst/>
          </a:prstGeom>
          <a:ln w="44450" cap="rnd"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874</TotalTime>
  <Words>516</Words>
  <Application>Microsoft Office PowerPoint</Application>
  <PresentationFormat>Diavetítés a képernyőre (4:3 oldalarány)</PresentationFormat>
  <Paragraphs>162</Paragraphs>
  <Slides>27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Sétatér</vt:lpstr>
      <vt:lpstr>ONLINE PROJEKTMUNKA</vt:lpstr>
      <vt:lpstr>Projektpedagógia</vt:lpstr>
      <vt:lpstr>Projektpedagógia + IKT</vt:lpstr>
      <vt:lpstr>Megoldások köre</vt:lpstr>
      <vt:lpstr>E-learning rendszerek</vt:lpstr>
      <vt:lpstr>Közösségi hálózatok</vt:lpstr>
      <vt:lpstr>Közösségi hálózatok típusai</vt:lpstr>
      <vt:lpstr>Elérhető szolgáltatások és alkalmazási lehetőségeik</vt:lpstr>
      <vt:lpstr>9. dia</vt:lpstr>
      <vt:lpstr>10. dia</vt:lpstr>
      <vt:lpstr>11. dia</vt:lpstr>
      <vt:lpstr>12. dia</vt:lpstr>
      <vt:lpstr>13. dia</vt:lpstr>
      <vt:lpstr>14. dia</vt:lpstr>
      <vt:lpstr>A platformok kezelésével, kialakíthatóságával szembeni elvárások</vt:lpstr>
      <vt:lpstr>A platformok kezelésével, kialakíthatóságával szembeni elvárások</vt:lpstr>
      <vt:lpstr>Melyik megoldás lesz a megfelelő?</vt:lpstr>
      <vt:lpstr>Megfelelő megoldás megtalálása</vt:lpstr>
      <vt:lpstr>Megfelelő megoldás megtalálása</vt:lpstr>
      <vt:lpstr>Megfelelő megoldás megtalálása</vt:lpstr>
      <vt:lpstr>Kompromisszumos megoldások</vt:lpstr>
      <vt:lpstr>Nem ajánlott megoldások</vt:lpstr>
      <vt:lpstr>Közösségi oldalak használata, tanári feladatok</vt:lpstr>
      <vt:lpstr>Közösségi oldalak használata, tanári feladatok</vt:lpstr>
      <vt:lpstr>Közösségi oldalak használata, tanári feladatok</vt:lpstr>
      <vt:lpstr>Közösségi oldalak használata, tanári feladatok</vt:lpstr>
      <vt:lpstr>Befejezés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HÁLÓZATOK HASZNÁLATA A PROJEKTMUNKA SORÁN</dc:title>
  <dc:creator>hulberl</dc:creator>
  <cp:lastModifiedBy>hulberl</cp:lastModifiedBy>
  <cp:revision>89</cp:revision>
  <dcterms:created xsi:type="dcterms:W3CDTF">2011-04-23T12:29:46Z</dcterms:created>
  <dcterms:modified xsi:type="dcterms:W3CDTF">2011-06-06T08:45:30Z</dcterms:modified>
</cp:coreProperties>
</file>