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0"/>
  </p:notesMasterIdLst>
  <p:sldIdLst>
    <p:sldId id="256" r:id="rId2"/>
    <p:sldId id="269" r:id="rId3"/>
    <p:sldId id="259" r:id="rId4"/>
    <p:sldId id="258" r:id="rId5"/>
    <p:sldId id="284" r:id="rId6"/>
    <p:sldId id="260" r:id="rId7"/>
    <p:sldId id="261" r:id="rId8"/>
    <p:sldId id="265" r:id="rId9"/>
    <p:sldId id="266" r:id="rId10"/>
    <p:sldId id="262" r:id="rId11"/>
    <p:sldId id="267" r:id="rId12"/>
    <p:sldId id="268" r:id="rId13"/>
    <p:sldId id="272" r:id="rId14"/>
    <p:sldId id="263" r:id="rId15"/>
    <p:sldId id="270" r:id="rId16"/>
    <p:sldId id="271" r:id="rId17"/>
    <p:sldId id="264" r:id="rId18"/>
    <p:sldId id="273" r:id="rId19"/>
    <p:sldId id="274" r:id="rId20"/>
    <p:sldId id="28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7286" autoAdjust="0"/>
  </p:normalViewPr>
  <p:slideViewPr>
    <p:cSldViewPr>
      <p:cViewPr varScale="1">
        <p:scale>
          <a:sx n="39" d="100"/>
          <a:sy n="39" d="100"/>
        </p:scale>
        <p:origin x="-13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69823-C70D-4907-9DBD-5BE8EA6F6622}" type="datetimeFigureOut">
              <a:rPr lang="hu-HU" smtClean="0"/>
              <a:pPr/>
              <a:t>2011.06.29.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A107F-2DAA-4EF2-855A-6CBD69974A0B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Tananyagaink nem felelnek meg a diákság - nem elvárásainak</a:t>
            </a:r>
            <a:r>
              <a:rPr lang="hu-HU" baseline="0" dirty="0" smtClean="0"/>
              <a:t> – hanem </a:t>
            </a:r>
            <a:r>
              <a:rPr lang="hu-HU" baseline="0" dirty="0" err="1" smtClean="0"/>
              <a:t>adotsságainak</a:t>
            </a:r>
            <a:r>
              <a:rPr lang="hu-HU" baseline="0" dirty="0" smtClean="0"/>
              <a:t>, képességeinek.</a:t>
            </a:r>
          </a:p>
          <a:p>
            <a:r>
              <a:rPr lang="hu-HU" baseline="0" dirty="0" smtClean="0"/>
              <a:t>És mi van az oktatói képességekkel, lehetőségekkel?</a:t>
            </a:r>
          </a:p>
          <a:p>
            <a:r>
              <a:rPr lang="hu-HU" baseline="0" dirty="0" smtClean="0"/>
              <a:t>Ezekből most az idő – pénz – eszköz ördögi körről, ennek egy lehetséges feltöréséről lesz szó.</a:t>
            </a:r>
            <a:endParaRPr lang="hu-HU" dirty="0" smtClean="0"/>
          </a:p>
          <a:p>
            <a:pPr>
              <a:buFont typeface="Arial" pitchFamily="34" charset="0"/>
              <a:buNone/>
            </a:pPr>
            <a:endParaRPr lang="hu-HU" dirty="0" smtClean="0"/>
          </a:p>
          <a:p>
            <a:r>
              <a:rPr lang="hu-HU" dirty="0" smtClean="0"/>
              <a:t>A tananyag elkészítése</a:t>
            </a:r>
            <a:r>
              <a:rPr lang="hu-HU" baseline="0" dirty="0" smtClean="0"/>
              <a:t> során:</a:t>
            </a:r>
          </a:p>
          <a:p>
            <a:endParaRPr lang="hu-HU" baseline="0" dirty="0" smtClean="0"/>
          </a:p>
          <a:p>
            <a:pPr>
              <a:buFont typeface="Arial" pitchFamily="34" charset="0"/>
              <a:buChar char="•"/>
            </a:pPr>
            <a:r>
              <a:rPr lang="hu-HU" baseline="0" dirty="0" smtClean="0"/>
              <a:t> Tervezünk, szerkesztünk</a:t>
            </a:r>
          </a:p>
          <a:p>
            <a:pPr>
              <a:buFont typeface="Arial" pitchFamily="34" charset="0"/>
              <a:buChar char="•"/>
            </a:pPr>
            <a:r>
              <a:rPr lang="hu-HU" baseline="0" dirty="0" smtClean="0"/>
              <a:t> Tananyag elemeket készítünk</a:t>
            </a:r>
          </a:p>
          <a:p>
            <a:pPr>
              <a:buFont typeface="Arial" pitchFamily="34" charset="0"/>
              <a:buChar char="•"/>
            </a:pPr>
            <a:r>
              <a:rPr lang="hu-HU" baseline="0" dirty="0" smtClean="0"/>
              <a:t> Bemutatunk, közzéteszünk</a:t>
            </a:r>
          </a:p>
          <a:p>
            <a:pPr>
              <a:buFont typeface="Arial" pitchFamily="34" charset="0"/>
              <a:buChar char="•"/>
            </a:pPr>
            <a:endParaRPr lang="hu-HU" baseline="0" dirty="0" smtClean="0"/>
          </a:p>
          <a:p>
            <a:pPr>
              <a:buFont typeface="Arial" pitchFamily="34" charset="0"/>
              <a:buNone/>
            </a:pPr>
            <a:r>
              <a:rPr lang="hu-HU" baseline="0" dirty="0" smtClean="0"/>
              <a:t>Mindehhez eszközökre van szükségünk </a:t>
            </a:r>
          </a:p>
          <a:p>
            <a:pPr>
              <a:buFont typeface="Arial" pitchFamily="34" charset="0"/>
              <a:buChar char="•"/>
            </a:pPr>
            <a:r>
              <a:rPr lang="hu-HU" baseline="0" dirty="0" smtClean="0"/>
              <a:t> a nagy, komplex megoldások általában megfizethetetlenek,</a:t>
            </a:r>
          </a:p>
          <a:p>
            <a:pPr>
              <a:buFont typeface="Arial" pitchFamily="34" charset="0"/>
              <a:buChar char="•"/>
            </a:pPr>
            <a:r>
              <a:rPr lang="hu-HU" baseline="0" dirty="0" smtClean="0"/>
              <a:t> ha pedig megfizetjük – kihasználatlanok lesznek.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baseline="0" dirty="0" smtClean="0"/>
              <a:t> még valami: Ha van egy nagy és drága eszközünk, minden erővel ki akarjuk használni – és közben óhatatlanul elkezdjük az eszközhöz illeszteni a feladatokat és </a:t>
            </a:r>
            <a:r>
              <a:rPr lang="hu-HU" baseline="0" smtClean="0"/>
              <a:t>megoldásaikat.</a:t>
            </a:r>
            <a:endParaRPr lang="hu-HU" baseline="0" dirty="0" smtClean="0"/>
          </a:p>
          <a:p>
            <a:pPr>
              <a:buFont typeface="Arial" pitchFamily="34" charset="0"/>
              <a:buNone/>
            </a:pPr>
            <a:endParaRPr lang="hu-HU" baseline="0" dirty="0" smtClean="0"/>
          </a:p>
          <a:p>
            <a:pPr>
              <a:buFont typeface="Arial" pitchFamily="34" charset="0"/>
              <a:buNone/>
            </a:pPr>
            <a:r>
              <a:rPr lang="hu-HU" baseline="0" dirty="0" smtClean="0"/>
              <a:t>Olyan eszköztár kell, </a:t>
            </a:r>
          </a:p>
          <a:p>
            <a:pPr>
              <a:buFont typeface="Arial" pitchFamily="34" charset="0"/>
              <a:buChar char="•"/>
            </a:pPr>
            <a:r>
              <a:rPr lang="hu-HU" baseline="0" dirty="0" smtClean="0"/>
              <a:t> ami csak azt tartalmazza, amire szükségünk is van, és</a:t>
            </a:r>
          </a:p>
          <a:p>
            <a:pPr>
              <a:buFont typeface="Arial" pitchFamily="34" charset="0"/>
              <a:buChar char="•"/>
            </a:pPr>
            <a:r>
              <a:rPr lang="hu-HU" baseline="0" dirty="0" smtClean="0"/>
              <a:t> olcsó (inkább ingyenes)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A107F-2DAA-4EF2-855A-6CBD69974A0B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mtClean="0"/>
              <a:t>Sokszor nem teljes képekre, hanem csak részekre van szükségünk – képlopók.</a:t>
            </a:r>
          </a:p>
          <a:p>
            <a:r>
              <a:rPr lang="hu-HU" smtClean="0"/>
              <a:t>A szabad szoftverek között sajnos </a:t>
            </a:r>
            <a:r>
              <a:rPr lang="hu-HU" smtClean="0"/>
              <a:t>nem nagyon található</a:t>
            </a:r>
            <a:r>
              <a:rPr lang="hu-HU" baseline="0" smtClean="0"/>
              <a:t> </a:t>
            </a:r>
            <a:r>
              <a:rPr lang="hu-HU" smtClean="0"/>
              <a:t>kielégítő</a:t>
            </a:r>
            <a:r>
              <a:rPr lang="hu-HU" smtClean="0"/>
              <a:t>.</a:t>
            </a:r>
          </a:p>
          <a:p>
            <a:endParaRPr lang="hu-HU" smtClean="0"/>
          </a:p>
          <a:p>
            <a:r>
              <a:rPr lang="hu-HU" smtClean="0"/>
              <a:t>Ha színekre van szükségünk (pl. weblapon),</a:t>
            </a:r>
            <a:r>
              <a:rPr lang="hu-HU" baseline="0" smtClean="0"/>
              <a:t> összeállíthatunk vagy lelophatunk – ColorPic.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A107F-2DAA-4EF2-855A-6CBD69974A0B}" type="slidenum">
              <a:rPr lang="hu-HU" smtClean="0"/>
              <a:pPr/>
              <a:t>10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mtClean="0"/>
              <a:t>Képlopó</a:t>
            </a:r>
            <a:r>
              <a:rPr lang="hu-HU" baseline="0" smtClean="0"/>
              <a:t> a</a:t>
            </a:r>
            <a:r>
              <a:rPr lang="hu-HU" smtClean="0"/>
              <a:t>lapfunkciókkal</a:t>
            </a:r>
            <a:r>
              <a:rPr lang="hu-HU" baseline="0" smtClean="0"/>
              <a:t> + kézi rajzolási lehetőség.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A107F-2DAA-4EF2-855A-6CBD69974A0B}" type="slidenum">
              <a:rPr lang="hu-HU" smtClean="0"/>
              <a:pPr/>
              <a:t>11</a:t>
            </a:fld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mtClean="0"/>
              <a:t>Profi kép és videó felvevő</a:t>
            </a:r>
          </a:p>
          <a:p>
            <a:r>
              <a:rPr lang="hu-HU" smtClean="0"/>
              <a:t>Sok</a:t>
            </a:r>
            <a:r>
              <a:rPr lang="hu-HU" baseline="0" smtClean="0"/>
              <a:t> beépített és letölthető funkcióprofil</a:t>
            </a:r>
          </a:p>
          <a:p>
            <a:r>
              <a:rPr lang="hu-HU" baseline="0" smtClean="0"/>
              <a:t>Képszerkesztés</a:t>
            </a:r>
          </a:p>
          <a:p>
            <a:r>
              <a:rPr lang="hu-HU" baseline="0" smtClean="0"/>
              <a:t>Beépülés Office programokba</a:t>
            </a:r>
          </a:p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A107F-2DAA-4EF2-855A-6CBD69974A0B}" type="slidenum">
              <a:rPr lang="hu-HU" smtClean="0"/>
              <a:pPr/>
              <a:t>12</a:t>
            </a:fld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mtClean="0"/>
              <a:t>Ez a színekről tud mindent: keverés, színlopás.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A107F-2DAA-4EF2-855A-6CBD69974A0B}" type="slidenum">
              <a:rPr lang="hu-HU" smtClean="0"/>
              <a:pPr/>
              <a:t>13</a:t>
            </a:fld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mtClean="0"/>
              <a:t>Ma már a</a:t>
            </a:r>
            <a:r>
              <a:rPr lang="hu-HU" baseline="0" smtClean="0"/>
              <a:t> mobiltelefonok képesek használható hang- és videófelvételeket készíteni.</a:t>
            </a:r>
          </a:p>
          <a:p>
            <a:r>
              <a:rPr lang="hu-HU" baseline="0" smtClean="0"/>
              <a:t>A felvételeket konvertálni kell valamilyen széleskörben használható formátumba.</a:t>
            </a:r>
          </a:p>
          <a:p>
            <a:r>
              <a:rPr lang="hu-HU" baseline="0" smtClean="0"/>
              <a:t>Aztán persze manipulálni is kell.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A107F-2DAA-4EF2-855A-6CBD69974A0B}" type="slidenum">
              <a:rPr lang="hu-HU" smtClean="0"/>
              <a:pPr/>
              <a:t>14</a:t>
            </a:fld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u="sng" smtClean="0"/>
              <a:t>Ha nincs</a:t>
            </a:r>
            <a:r>
              <a:rPr lang="hu-HU" u="sng" baseline="0" smtClean="0"/>
              <a:t> szoftver a telefonhoz, vagy nem tud konvertálni:</a:t>
            </a:r>
          </a:p>
          <a:p>
            <a:endParaRPr lang="hu-HU" smtClean="0"/>
          </a:p>
          <a:p>
            <a:r>
              <a:rPr lang="hu-HU" smtClean="0"/>
              <a:t>„</a:t>
            </a:r>
            <a:r>
              <a:rPr lang="hu-HU" dirty="0" smtClean="0"/>
              <a:t>Ronda,</a:t>
            </a:r>
            <a:r>
              <a:rPr lang="hu-HU" baseline="0" dirty="0" smtClean="0"/>
              <a:t> de finom”</a:t>
            </a:r>
          </a:p>
          <a:p>
            <a:endParaRPr lang="hu-HU" dirty="0" smtClean="0"/>
          </a:p>
          <a:p>
            <a:r>
              <a:rPr lang="hu-HU" smtClean="0"/>
              <a:t>Kicsi</a:t>
            </a:r>
            <a:r>
              <a:rPr lang="hu-HU" dirty="0" smtClean="0"/>
              <a:t>, faragatlan és szeszélyes,</a:t>
            </a:r>
            <a:r>
              <a:rPr lang="hu-HU" baseline="0" dirty="0" smtClean="0"/>
              <a:t> </a:t>
            </a:r>
            <a:r>
              <a:rPr lang="hu-HU" baseline="0" smtClean="0"/>
              <a:t>de hasznos.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A107F-2DAA-4EF2-855A-6CBD69974A0B}" type="slidenum">
              <a:rPr lang="hu-HU" smtClean="0"/>
              <a:pPr/>
              <a:t>15</a:t>
            </a:fld>
            <a:endParaRPr 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mtClean="0"/>
              <a:t>Ez profi.</a:t>
            </a:r>
          </a:p>
          <a:p>
            <a:endParaRPr lang="hu-HU" smtClean="0"/>
          </a:p>
          <a:p>
            <a:r>
              <a:rPr lang="hu-HU" smtClean="0"/>
              <a:t>Mindent tud, amit megszokhattunk a komoly</a:t>
            </a:r>
            <a:r>
              <a:rPr lang="hu-HU" baseline="0" smtClean="0"/>
              <a:t> hangszerkesztő programoktól is, plusz filmekkel is dolgozhatunk, YouTube-ről letölthetünk, rippeli a CD-ket is.</a:t>
            </a:r>
          </a:p>
          <a:p>
            <a:endParaRPr lang="hu-HU" baseline="0" smtClean="0"/>
          </a:p>
          <a:p>
            <a:r>
              <a:rPr lang="hu-HU" baseline="0" smtClean="0"/>
              <a:t>És barátságos!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A107F-2DAA-4EF2-855A-6CBD69974A0B}" type="slidenum">
              <a:rPr lang="hu-HU" smtClean="0"/>
              <a:pPr/>
              <a:t>16</a:t>
            </a:fld>
            <a:endParaRPr 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mtClean="0"/>
              <a:t>Flash-ből másba – kevés van!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A107F-2DAA-4EF2-855A-6CBD69974A0B}" type="slidenum">
              <a:rPr lang="hu-HU" smtClean="0"/>
              <a:pPr/>
              <a:t>17</a:t>
            </a:fld>
            <a:endParaRPr 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A107F-2DAA-4EF2-855A-6CBD69974A0B}" type="slidenum">
              <a:rPr lang="hu-HU" smtClean="0"/>
              <a:pPr/>
              <a:t>18</a:t>
            </a:fld>
            <a:endParaRPr 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A107F-2DAA-4EF2-855A-6CBD69974A0B}" type="slidenum">
              <a:rPr lang="hu-HU" smtClean="0"/>
              <a:pPr/>
              <a:t>19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u="sng" dirty="0" smtClean="0"/>
              <a:t>A tananyag</a:t>
            </a:r>
            <a:r>
              <a:rPr lang="hu-HU" u="sng" baseline="0" dirty="0" smtClean="0"/>
              <a:t> készítés során tehát:</a:t>
            </a:r>
          </a:p>
          <a:p>
            <a:endParaRPr lang="hu-HU" baseline="0" dirty="0" smtClean="0"/>
          </a:p>
          <a:p>
            <a:pPr>
              <a:buFont typeface="Arial" pitchFamily="34" charset="0"/>
              <a:buChar char="•"/>
            </a:pPr>
            <a:r>
              <a:rPr lang="hu-HU" baseline="0" dirty="0" smtClean="0"/>
              <a:t> tervezünk, amikor az anyag szerkezetét és tartalmát alakítjuk ki;</a:t>
            </a:r>
          </a:p>
          <a:p>
            <a:pPr>
              <a:buFont typeface="Arial" pitchFamily="34" charset="0"/>
              <a:buChar char="•"/>
            </a:pPr>
            <a:r>
              <a:rPr lang="hu-HU" baseline="0" dirty="0" smtClean="0"/>
              <a:t> nyersanyagot állítunk elő, ami</a:t>
            </a:r>
          </a:p>
          <a:p>
            <a:pPr lvl="1">
              <a:buFont typeface="Arial" pitchFamily="34" charset="0"/>
              <a:buChar char="•"/>
            </a:pPr>
            <a:r>
              <a:rPr lang="hu-HU" baseline="0" dirty="0" smtClean="0"/>
              <a:t> szövegeket,</a:t>
            </a:r>
          </a:p>
          <a:p>
            <a:pPr lvl="1">
              <a:buFont typeface="Arial" pitchFamily="34" charset="0"/>
              <a:buChar char="•"/>
            </a:pPr>
            <a:r>
              <a:rPr lang="hu-HU" baseline="0" dirty="0" smtClean="0"/>
              <a:t> képeket,</a:t>
            </a:r>
          </a:p>
          <a:p>
            <a:pPr lvl="1">
              <a:buFont typeface="Arial" pitchFamily="34" charset="0"/>
              <a:buChar char="•"/>
            </a:pPr>
            <a:r>
              <a:rPr lang="hu-HU" baseline="0" dirty="0" smtClean="0"/>
              <a:t> hangfelvételeket, és</a:t>
            </a:r>
          </a:p>
          <a:p>
            <a:pPr lvl="1">
              <a:buFont typeface="Arial" pitchFamily="34" charset="0"/>
              <a:buChar char="•"/>
            </a:pPr>
            <a:r>
              <a:rPr lang="hu-HU" baseline="0" dirty="0" smtClean="0"/>
              <a:t> videókat tartalmaz.</a:t>
            </a:r>
          </a:p>
          <a:p>
            <a:pPr lvl="0">
              <a:buFont typeface="Arial" pitchFamily="34" charset="0"/>
              <a:buNone/>
            </a:pPr>
            <a:endParaRPr lang="hu-HU" baseline="0" dirty="0" smtClean="0"/>
          </a:p>
          <a:p>
            <a:pPr lvl="0">
              <a:buFont typeface="Arial" pitchFamily="34" charset="0"/>
              <a:buNone/>
            </a:pPr>
            <a:endParaRPr lang="hu-HU" baseline="0" dirty="0" smtClean="0"/>
          </a:p>
          <a:p>
            <a:pPr lvl="0">
              <a:buFont typeface="Arial" pitchFamily="34" charset="0"/>
              <a:buNone/>
            </a:pPr>
            <a:r>
              <a:rPr lang="hu-HU" baseline="0" dirty="0" smtClean="0"/>
              <a:t>Én a fentieket használom rendszeresen – a továbbiakban a kiemelt szoftvereket mutatom be röviden.</a:t>
            </a:r>
          </a:p>
          <a:p>
            <a:pPr lvl="0">
              <a:buFont typeface="Arial" pitchFamily="34" charset="0"/>
              <a:buNone/>
            </a:pPr>
            <a:endParaRPr lang="hu-HU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A107F-2DAA-4EF2-855A-6CBD69974A0B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mtClean="0"/>
              <a:t>Jó minőséget lehet elérni – csak</a:t>
            </a:r>
            <a:r>
              <a:rPr lang="hu-HU" baseline="0" smtClean="0"/>
              <a:t> próbálgatni kell a beállításokat.</a:t>
            </a:r>
          </a:p>
          <a:p>
            <a:endParaRPr lang="hu-HU" baseline="0" smtClean="0"/>
          </a:p>
          <a:p>
            <a:r>
              <a:rPr lang="hu-HU" baseline="0" smtClean="0"/>
              <a:t>Példa: Erzsébet királynő beszéde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A107F-2DAA-4EF2-855A-6CBD69974A0B}" type="slidenum">
              <a:rPr lang="hu-HU" smtClean="0"/>
              <a:pPr/>
              <a:t>20</a:t>
            </a:fld>
            <a:endParaRPr lang="hu-H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b="1" u="none" smtClean="0"/>
              <a:t>Néhány funkció:</a:t>
            </a:r>
          </a:p>
          <a:p>
            <a:endParaRPr lang="hu-HU" b="1" u="none" smtClean="0"/>
          </a:p>
          <a:p>
            <a:r>
              <a:rPr lang="hu-HU" b="1" u="none" smtClean="0"/>
              <a:t>YouTube</a:t>
            </a:r>
          </a:p>
          <a:p>
            <a:pPr>
              <a:buFont typeface="Arial" pitchFamily="34" charset="0"/>
              <a:buChar char="•"/>
            </a:pPr>
            <a:r>
              <a:rPr lang="hu-HU" smtClean="0"/>
              <a:t> letöltés</a:t>
            </a:r>
          </a:p>
          <a:p>
            <a:pPr>
              <a:buFont typeface="Arial" pitchFamily="34" charset="0"/>
              <a:buChar char="•"/>
            </a:pPr>
            <a:r>
              <a:rPr lang="hu-HU" baseline="0" smtClean="0"/>
              <a:t> konvertálás mp3-ba, iPod-ra, iPhone-ra, DVD-re</a:t>
            </a:r>
          </a:p>
          <a:p>
            <a:pPr>
              <a:buFont typeface="Arial" pitchFamily="34" charset="0"/>
              <a:buChar char="•"/>
            </a:pPr>
            <a:r>
              <a:rPr lang="hu-HU" baseline="0" smtClean="0"/>
              <a:t> feltöltés FaceBook-ra is</a:t>
            </a:r>
          </a:p>
          <a:p>
            <a:pPr>
              <a:buFont typeface="Arial" pitchFamily="34" charset="0"/>
              <a:buChar char="•"/>
            </a:pPr>
            <a:endParaRPr lang="hu-HU" baseline="0" smtClean="0"/>
          </a:p>
          <a:p>
            <a:pPr>
              <a:buFont typeface="Arial" pitchFamily="34" charset="0"/>
              <a:buNone/>
            </a:pPr>
            <a:r>
              <a:rPr lang="hu-HU" b="1" smtClean="0"/>
              <a:t>Mp3 </a:t>
            </a:r>
            <a:r>
              <a:rPr lang="en-US" b="1" smtClean="0"/>
              <a:t>&amp;</a:t>
            </a:r>
            <a:r>
              <a:rPr lang="hu-HU" b="1" smtClean="0"/>
              <a:t> Audio</a:t>
            </a:r>
          </a:p>
          <a:p>
            <a:pPr>
              <a:buFont typeface="Arial" pitchFamily="34" charset="0"/>
              <a:buChar char="•"/>
            </a:pPr>
            <a:r>
              <a:rPr lang="hu-HU" smtClean="0"/>
              <a:t> audio konvertálás mp3-ba, wav, aac,</a:t>
            </a:r>
            <a:r>
              <a:rPr lang="hu-HU" baseline="0" smtClean="0"/>
              <a:t> wma, ogg</a:t>
            </a:r>
          </a:p>
          <a:p>
            <a:pPr>
              <a:buFont typeface="Arial" pitchFamily="34" charset="0"/>
              <a:buChar char="•"/>
            </a:pPr>
            <a:r>
              <a:rPr lang="hu-HU" baseline="0" smtClean="0"/>
              <a:t> flash-be</a:t>
            </a:r>
          </a:p>
          <a:p>
            <a:pPr>
              <a:buFont typeface="Arial" pitchFamily="34" charset="0"/>
              <a:buChar char="•"/>
            </a:pPr>
            <a:r>
              <a:rPr lang="hu-HU" baseline="0" smtClean="0"/>
              <a:t> dub</a:t>
            </a:r>
          </a:p>
          <a:p>
            <a:pPr>
              <a:buFont typeface="Arial" pitchFamily="34" charset="0"/>
              <a:buChar char="•"/>
            </a:pPr>
            <a:r>
              <a:rPr lang="hu-HU" baseline="0" smtClean="0"/>
              <a:t> youtube-ról mp3-ba</a:t>
            </a:r>
          </a:p>
          <a:p>
            <a:pPr>
              <a:buFont typeface="Arial" pitchFamily="34" charset="0"/>
              <a:buChar char="•"/>
            </a:pPr>
            <a:r>
              <a:rPr lang="hu-HU" baseline="0" smtClean="0"/>
              <a:t> video hang mp3-ba</a:t>
            </a:r>
          </a:p>
          <a:p>
            <a:pPr>
              <a:buFont typeface="Arial" pitchFamily="34" charset="0"/>
              <a:buChar char="•"/>
            </a:pPr>
            <a:r>
              <a:rPr lang="hu-HU" baseline="0" smtClean="0"/>
              <a:t> audio CD írás</a:t>
            </a:r>
          </a:p>
          <a:p>
            <a:pPr>
              <a:buFont typeface="Arial" pitchFamily="34" charset="0"/>
              <a:buChar char="•"/>
            </a:pPr>
            <a:r>
              <a:rPr lang="hu-HU" baseline="0" smtClean="0"/>
              <a:t> audio CD rip mp3-ba</a:t>
            </a:r>
          </a:p>
          <a:p>
            <a:pPr>
              <a:buFont typeface="Arial" pitchFamily="34" charset="0"/>
              <a:buNone/>
            </a:pPr>
            <a:endParaRPr lang="hu-HU" baseline="0" smtClean="0"/>
          </a:p>
          <a:p>
            <a:pPr>
              <a:buFont typeface="Arial" pitchFamily="34" charset="0"/>
              <a:buNone/>
            </a:pPr>
            <a:r>
              <a:rPr lang="hu-HU" b="1" baseline="0" smtClean="0"/>
              <a:t>Mobile</a:t>
            </a:r>
          </a:p>
          <a:p>
            <a:pPr>
              <a:buFont typeface="Arial" pitchFamily="34" charset="0"/>
              <a:buChar char="•"/>
            </a:pPr>
            <a:r>
              <a:rPr lang="hu-HU" baseline="0" smtClean="0"/>
              <a:t> video android-ra, blackberry-re, motorola-ra, samsung-ra, lg-re, sony-ra</a:t>
            </a:r>
          </a:p>
          <a:p>
            <a:pPr>
              <a:buFont typeface="Arial" pitchFamily="34" charset="0"/>
              <a:buChar char="•"/>
            </a:pPr>
            <a:r>
              <a:rPr lang="hu-HU" baseline="0" smtClean="0"/>
              <a:t> video xbox-ra, nintendo-ra</a:t>
            </a:r>
          </a:p>
          <a:p>
            <a:pPr>
              <a:buFont typeface="Arial" pitchFamily="34" charset="0"/>
              <a:buNone/>
            </a:pPr>
            <a:endParaRPr lang="hu-HU" smtClean="0"/>
          </a:p>
          <a:p>
            <a:pPr>
              <a:buFont typeface="Arial" pitchFamily="34" charset="0"/>
              <a:buNone/>
            </a:pPr>
            <a:r>
              <a:rPr lang="hu-HU" b="1" smtClean="0"/>
              <a:t>3D</a:t>
            </a:r>
          </a:p>
          <a:p>
            <a:pPr>
              <a:buFont typeface="Arial" pitchFamily="34" charset="0"/>
              <a:buNone/>
            </a:pP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A107F-2DAA-4EF2-855A-6CBD69974A0B}" type="slidenum">
              <a:rPr lang="hu-HU" smtClean="0"/>
              <a:pPr/>
              <a:t>21</a:t>
            </a:fld>
            <a:endParaRPr lang="hu-H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A107F-2DAA-4EF2-855A-6CBD69974A0B}" type="slidenum">
              <a:rPr lang="hu-HU" smtClean="0"/>
              <a:pPr/>
              <a:t>22</a:t>
            </a:fld>
            <a:endParaRPr lang="hu-H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mtClean="0"/>
              <a:t>PPT</a:t>
            </a:r>
            <a:r>
              <a:rPr lang="hu-HU" baseline="0" smtClean="0"/>
              <a:t> prezentációk közzététele flash-ben.</a:t>
            </a:r>
          </a:p>
          <a:p>
            <a:r>
              <a:rPr lang="hu-HU" baseline="0" smtClean="0"/>
              <a:t>Így a lejátszáshoz nem kell semmilyen kötött platform vagy telepítés.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A107F-2DAA-4EF2-855A-6CBD69974A0B}" type="slidenum">
              <a:rPr lang="hu-HU" smtClean="0"/>
              <a:pPr/>
              <a:t>23</a:t>
            </a:fld>
            <a:endParaRPr lang="hu-H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Wink is a Tutorial and Presentation creation software, primarily aimed at creating tutorials on how to use software (like a tutor for MS-Word/Excel etc). Using Wink you can capture screenshots, add explanations boxes, buttons, titles etc and generate a highly effective tutorial for your users.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A107F-2DAA-4EF2-855A-6CBD69974A0B}" type="slidenum">
              <a:rPr lang="hu-HU" smtClean="0"/>
              <a:pPr/>
              <a:t>24</a:t>
            </a:fld>
            <a:endParaRPr lang="hu-H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mtClean="0"/>
              <a:t>A szabad, mindenféle szoftverek minősége: gyenge, alkalmazásuk sokszor szűkkörű.</a:t>
            </a:r>
          </a:p>
          <a:p>
            <a:pPr>
              <a:buFont typeface="Arial" pitchFamily="34" charset="0"/>
              <a:buChar char="•"/>
            </a:pPr>
            <a:r>
              <a:rPr lang="hu-HU" smtClean="0"/>
              <a:t> hibásak</a:t>
            </a:r>
          </a:p>
          <a:p>
            <a:pPr>
              <a:buFont typeface="Arial" pitchFamily="34" charset="0"/>
              <a:buChar char="•"/>
            </a:pPr>
            <a:r>
              <a:rPr lang="hu-HU" smtClean="0"/>
              <a:t> nincsenek minden körülményre felkészítve</a:t>
            </a:r>
          </a:p>
          <a:p>
            <a:pPr>
              <a:buFont typeface="Arial" pitchFamily="34" charset="0"/>
              <a:buChar char="•"/>
            </a:pPr>
            <a:r>
              <a:rPr lang="hu-HU" smtClean="0"/>
              <a:t> néha eseti megoldások valamilyen speciális problémára, amivel szerzőjük összeakadt</a:t>
            </a:r>
          </a:p>
          <a:p>
            <a:pPr>
              <a:buFont typeface="Arial" pitchFamily="34" charset="0"/>
              <a:buChar char="•"/>
            </a:pPr>
            <a:r>
              <a:rPr lang="hu-HU" smtClean="0"/>
              <a:t> kezelésük nehézkes</a:t>
            </a:r>
          </a:p>
          <a:p>
            <a:pPr>
              <a:buFont typeface="Arial" pitchFamily="34" charset="0"/>
              <a:buChar char="•"/>
            </a:pPr>
            <a:endParaRPr lang="hu-HU" smtClean="0"/>
          </a:p>
          <a:p>
            <a:pPr>
              <a:buFont typeface="Arial" pitchFamily="34" charset="0"/>
              <a:buNone/>
            </a:pPr>
            <a:r>
              <a:rPr lang="hu-HU" smtClean="0"/>
              <a:t>Ha ez nem tetszik</a:t>
            </a:r>
            <a:r>
              <a:rPr lang="hu-HU" baseline="0" smtClean="0"/>
              <a:t> – vehetünk </a:t>
            </a:r>
            <a:r>
              <a:rPr lang="hu-HU" baseline="0" smtClean="0"/>
              <a:t>százezrekért, milliókért </a:t>
            </a:r>
            <a:r>
              <a:rPr lang="hu-HU" baseline="0" smtClean="0"/>
              <a:t>komplex, profi megoldásokat.</a:t>
            </a:r>
          </a:p>
          <a:p>
            <a:pPr>
              <a:buFont typeface="Arial" pitchFamily="34" charset="0"/>
              <a:buNone/>
            </a:pPr>
            <a:r>
              <a:rPr lang="hu-HU" baseline="0" smtClean="0"/>
              <a:t>Mérlegeljünk!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A107F-2DAA-4EF2-855A-6CBD69974A0B}" type="slidenum">
              <a:rPr lang="hu-HU" smtClean="0"/>
              <a:pPr/>
              <a:t>25</a:t>
            </a:fld>
            <a:endParaRPr lang="hu-H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200" smtClean="0"/>
              <a:t>DVDVideoSoft : a legnagyobb</a:t>
            </a:r>
            <a:r>
              <a:rPr lang="hu-HU" sz="1200" baseline="0" smtClean="0"/>
              <a:t> szívás volt: ékezetes fájl vagy mappanév miatt 3 nap!</a:t>
            </a:r>
          </a:p>
          <a:p>
            <a:endParaRPr lang="hu-HU" smtClean="0"/>
          </a:p>
          <a:p>
            <a:r>
              <a:rPr lang="hu-HU" smtClean="0"/>
              <a:t>IE példa:</a:t>
            </a:r>
            <a:r>
              <a:rPr lang="hu-HU" baseline="0" smtClean="0"/>
              <a:t> Előadás és prezi viszonya, Steve Jobs videók – egyik Ok, másik nem.</a:t>
            </a:r>
          </a:p>
          <a:p>
            <a:endParaRPr lang="hu-HU" baseline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A107F-2DAA-4EF2-855A-6CBD69974A0B}" type="slidenum">
              <a:rPr lang="hu-HU" smtClean="0"/>
              <a:pPr/>
              <a:t>26</a:t>
            </a:fld>
            <a:endParaRPr lang="hu-H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mtClean="0"/>
              <a:t>Ha más nem…</a:t>
            </a:r>
          </a:p>
          <a:p>
            <a:r>
              <a:rPr lang="hu-HU" smtClean="0"/>
              <a:t>A tananyag, fent van a neten – és van egy bevezető része.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A107F-2DAA-4EF2-855A-6CBD69974A0B}" type="slidenum">
              <a:rPr lang="hu-HU" smtClean="0"/>
              <a:pPr/>
              <a:t>27</a:t>
            </a:fld>
            <a:endParaRPr lang="hu-H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A107F-2DAA-4EF2-855A-6CBD69974A0B}" type="slidenum">
              <a:rPr lang="hu-HU" smtClean="0"/>
              <a:pPr/>
              <a:t>28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mtClean="0"/>
              <a:t>A tervezés elsősorban gondolkodás.</a:t>
            </a:r>
          </a:p>
          <a:p>
            <a:r>
              <a:rPr lang="hu-HU" smtClean="0"/>
              <a:t>Gondolatainkat meg kell őrizni és rendszerbe kell szervezni.</a:t>
            </a:r>
          </a:p>
          <a:p>
            <a:r>
              <a:rPr lang="hu-HU" smtClean="0"/>
              <a:t>A gondolatokból új gondolatok és fogalmi kapcsolatok születnek.</a:t>
            </a:r>
          </a:p>
          <a:p>
            <a:endParaRPr lang="hu-HU" smtClean="0"/>
          </a:p>
          <a:p>
            <a:r>
              <a:rPr lang="hu-HU" smtClean="0"/>
              <a:t>Hogyan rögzítsük és hogyan mutassuk be ezeket?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A107F-2DAA-4EF2-855A-6CBD69974A0B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mtClean="0"/>
              <a:t>Könnyen</a:t>
            </a:r>
            <a:r>
              <a:rPr lang="hu-HU" baseline="0" smtClean="0"/>
              <a:t> kialakítható gondolattérkép (létrehozás, módosítás, átalakítás)</a:t>
            </a:r>
          </a:p>
          <a:p>
            <a:r>
              <a:rPr lang="hu-HU" baseline="0" smtClean="0"/>
              <a:t>Képek beillesztése</a:t>
            </a:r>
          </a:p>
          <a:p>
            <a:r>
              <a:rPr lang="hu-HU" baseline="0" smtClean="0"/>
              <a:t>Jegyzetek készítése</a:t>
            </a:r>
          </a:p>
          <a:p>
            <a:r>
              <a:rPr lang="hu-HU" baseline="0" smtClean="0"/>
              <a:t>Grafikus kijelölések, kapcsok</a:t>
            </a:r>
          </a:p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A107F-2DAA-4EF2-855A-6CBD69974A0B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mtClean="0"/>
              <a:t>Gondolatok, ötletek rendszerezése:</a:t>
            </a:r>
            <a:r>
              <a:rPr lang="hu-HU" baseline="0" smtClean="0"/>
              <a:t> </a:t>
            </a:r>
            <a:r>
              <a:rPr lang="hu-HU" smtClean="0"/>
              <a:t>Gordiuszi csomó előadás anyaggyűjtésének útvonala</a:t>
            </a:r>
          </a:p>
          <a:p>
            <a:r>
              <a:rPr lang="hu-HU" smtClean="0"/>
              <a:t>Tervezés:</a:t>
            </a:r>
            <a:r>
              <a:rPr lang="hu-HU" baseline="0" smtClean="0"/>
              <a:t> Gordiuszi csomó előadásterv</a:t>
            </a:r>
          </a:p>
          <a:p>
            <a:r>
              <a:rPr lang="hu-HU" smtClean="0"/>
              <a:t>Elemzés: Minden héten háború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A107F-2DAA-4EF2-855A-6CBD69974A0B}" type="slidenum">
              <a:rPr lang="hu-HU" smtClean="0"/>
              <a:pPr/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mtClean="0"/>
              <a:t>Szöveg, kép, film, hang előállítása – lejátszható formában.</a:t>
            </a:r>
          </a:p>
          <a:p>
            <a:r>
              <a:rPr lang="hu-HU" smtClean="0"/>
              <a:t>A Windows 7 új programocskái</a:t>
            </a:r>
          </a:p>
          <a:p>
            <a:r>
              <a:rPr lang="hu-HU" smtClean="0"/>
              <a:t>A „videó-káosz”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A107F-2DAA-4EF2-855A-6CBD69974A0B}" type="slidenum">
              <a:rPr lang="hu-HU" smtClean="0"/>
              <a:pPr/>
              <a:t>6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A107F-2DAA-4EF2-855A-6CBD69974A0B}" type="slidenum">
              <a:rPr lang="hu-HU" smtClean="0"/>
              <a:pPr/>
              <a:t>7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mtClean="0"/>
              <a:t>Lényegesen megkönnyíti képlet-kifejezések bevitelét (pl. Word-be) – feltéve, ha van digitalizáló táblánk.</a:t>
            </a:r>
          </a:p>
          <a:p>
            <a:r>
              <a:rPr lang="hu-HU" smtClean="0"/>
              <a:t>Egérrel</a:t>
            </a:r>
            <a:r>
              <a:rPr lang="hu-HU" baseline="0" smtClean="0"/>
              <a:t> is lehet, de csak alkalmilag érdemes így csinálni.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A107F-2DAA-4EF2-855A-6CBD69974A0B}" type="slidenum">
              <a:rPr lang="hu-HU" smtClean="0"/>
              <a:pPr/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mtClean="0"/>
              <a:t>A fiam akkor ugrott rá, amikor kiderült, hogy differenciál</a:t>
            </a:r>
            <a:r>
              <a:rPr lang="hu-HU" baseline="0" smtClean="0"/>
              <a:t> és integrál is, meg ki is számítja az eredményeket.</a:t>
            </a:r>
          </a:p>
          <a:p>
            <a:r>
              <a:rPr lang="hu-HU" baseline="0" smtClean="0"/>
              <a:t>Több, beépített képlet, függvény.</a:t>
            </a:r>
          </a:p>
          <a:p>
            <a:r>
              <a:rPr lang="hu-HU" baseline="0" smtClean="0"/>
              <a:t>2D, 3D függvényábrázolás.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A107F-2DAA-4EF2-855A-6CBD69974A0B}" type="slidenum">
              <a:rPr lang="hu-HU" smtClean="0"/>
              <a:pPr/>
              <a:t>9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BCF36-B8E7-4E82-AC08-48CD95FD7865}" type="datetime1">
              <a:rPr lang="hu-HU" smtClean="0"/>
              <a:pPr/>
              <a:t>2011.06.29.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MOODLE 2011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F432-519A-4D4D-87FD-CF2A54349C3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20C43-3AD3-4C51-8199-33C50F1E1282}" type="datetime1">
              <a:rPr lang="hu-HU" smtClean="0"/>
              <a:pPr/>
              <a:t>2011.06.29.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MOODLE 2011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F432-519A-4D4D-87FD-CF2A54349C3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5717-A707-49B1-8DFA-0C8E16A455D6}" type="datetime1">
              <a:rPr lang="hu-HU" smtClean="0"/>
              <a:pPr/>
              <a:t>2011.06.29.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MOODLE 2011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F432-519A-4D4D-87FD-CF2A54349C3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D62F-EF22-454D-9D14-5386B98B4339}" type="datetime1">
              <a:rPr lang="hu-HU" smtClean="0"/>
              <a:pPr/>
              <a:t>2011.06.29.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MOODLE 2011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F432-519A-4D4D-87FD-CF2A54349C3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B07EF-E234-48D6-BA83-77058B935E97}" type="datetime1">
              <a:rPr lang="hu-HU" smtClean="0"/>
              <a:pPr/>
              <a:t>2011.06.29.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MOODLE 2011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F432-519A-4D4D-87FD-CF2A54349C3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A39F1-570A-48C7-9791-905438E1A5B7}" type="datetime1">
              <a:rPr lang="hu-HU" smtClean="0"/>
              <a:pPr/>
              <a:t>2011.06.29.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MOODLE 2011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F432-519A-4D4D-87FD-CF2A54349C3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58BCB-3A64-45B1-8CBA-8C85BFCEE8EC}" type="datetime1">
              <a:rPr lang="hu-HU" smtClean="0"/>
              <a:pPr/>
              <a:t>2011.06.29.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MOODLE 2011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F432-519A-4D4D-87FD-CF2A54349C3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7D592-C111-485A-917E-2F4304926448}" type="datetime1">
              <a:rPr lang="hu-HU" smtClean="0"/>
              <a:pPr/>
              <a:t>2011.06.29.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MOODLE 2011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F432-519A-4D4D-87FD-CF2A54349C3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2CEAD-D0EC-4125-869B-4950E4A7A990}" type="datetime1">
              <a:rPr lang="hu-HU" smtClean="0"/>
              <a:pPr/>
              <a:t>2011.06.29.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MOODLE 2011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F432-519A-4D4D-87FD-CF2A54349C3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2ADB-800B-46D9-AE62-FD78A3F0EB35}" type="datetime1">
              <a:rPr lang="hu-HU" smtClean="0"/>
              <a:pPr/>
              <a:t>2011.06.29.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MOODLE 2011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F432-519A-4D4D-87FD-CF2A54349C3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CB25C-A6E9-4139-9E5E-DC72B0DA1E30}" type="datetime1">
              <a:rPr lang="hu-HU" smtClean="0"/>
              <a:pPr/>
              <a:t>2011.06.29.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MOODLE 2011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F432-519A-4D4D-87FD-CF2A54349C3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E2A4F-D31B-4DAC-BFFC-DA254B046B39}" type="datetime1">
              <a:rPr lang="hu-HU" smtClean="0"/>
              <a:pPr/>
              <a:t>2011.06.29.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/>
              <a:t>MOODLE 2011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3F432-519A-4D4D-87FD-CF2A54349C31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hyperlink" Target="file:///C:\Program%20Files%20(x86)\ColorPic%204.1\ColorPic.exe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hyperlink" Target="Tilbury/Queen%20Elizabeth's%20Tilbury%20Speech%20-%20Helen%20Mirren_felirat.flv" TargetMode="External"/><Relationship Id="rId4" Type="http://schemas.openxmlformats.org/officeDocument/2006/relationships/hyperlink" Target="Tilbury/Queen%20Elizabeth's%20Tilbury%20Speech%20-%20Helen%20Mirren.flv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hyperlink" Target="iSpring-pelda/V&#233;r,%20verejt&#233;k%20&#233;s%20k&#246;nnyek&#8230;/index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hyperlink" Target="wink-p&#233;lda/console_megoldas_letrehozasa.exe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Program%20Files%20(x86)\Common%20Files\DVDVideoSoft\FreeStudioManager.exe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hyperlink" Target="Minden%20h&#233;ten%20h&#225;bor&#250;/minden_heten_haboru_tanar.docx" TargetMode="Externa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46841" y="252249"/>
            <a:ext cx="8371490" cy="1245476"/>
          </a:xfrm>
        </p:spPr>
        <p:txBody>
          <a:bodyPr>
            <a:prstTxWarp prst="textCascadeUp">
              <a:avLst/>
            </a:prstTxWarp>
          </a:bodyPr>
          <a:lstStyle/>
          <a:p>
            <a:pPr algn="ctr"/>
            <a:r>
              <a:rPr lang="hu-HU" sz="3600" b="1" smtClean="0">
                <a:solidFill>
                  <a:schemeClr val="tx1"/>
                </a:solidFill>
              </a:rPr>
              <a:t>Apró falatok a templom egereinek</a:t>
            </a:r>
            <a:endParaRPr lang="hu-HU" sz="3600" b="1">
              <a:solidFill>
                <a:schemeClr val="tx1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41420" y="4627983"/>
            <a:ext cx="4672608" cy="1224136"/>
          </a:xfrm>
        </p:spPr>
        <p:txBody>
          <a:bodyPr/>
          <a:lstStyle/>
          <a:p>
            <a:r>
              <a:rPr lang="hu-HU" sz="2800" smtClean="0"/>
              <a:t>Selmeci István</a:t>
            </a:r>
          </a:p>
          <a:p>
            <a:r>
              <a:rPr lang="hu-HU" sz="2800" smtClean="0"/>
              <a:t>selmeci.istvan</a:t>
            </a:r>
            <a:r>
              <a:rPr lang="en-US" sz="2800" smtClean="0"/>
              <a:t>@</a:t>
            </a:r>
            <a:r>
              <a:rPr lang="hu-HU" sz="2800" smtClean="0"/>
              <a:t>iselmo.hu</a:t>
            </a:r>
            <a:endParaRPr lang="hu-HU" sz="2800"/>
          </a:p>
        </p:txBody>
      </p:sp>
      <p:grpSp>
        <p:nvGrpSpPr>
          <p:cNvPr id="7" name="Csoportba foglalás 6"/>
          <p:cNvGrpSpPr/>
          <p:nvPr/>
        </p:nvGrpSpPr>
        <p:grpSpPr>
          <a:xfrm>
            <a:off x="4499992" y="1628800"/>
            <a:ext cx="3528392" cy="3816424"/>
            <a:chOff x="0" y="1"/>
            <a:chExt cx="3023320" cy="3178098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"/>
              <a:ext cx="2987824" cy="317809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63688" y="1916832"/>
              <a:ext cx="1259632" cy="125963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F432-519A-4D4D-87FD-CF2A54349C31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Kép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F432-519A-4D4D-87FD-CF2A54349C31}" type="slidenum">
              <a:rPr lang="hu-HU" smtClean="0"/>
              <a:pPr/>
              <a:t>10</a:t>
            </a:fld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2771800" y="2204864"/>
            <a:ext cx="3454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Windows 7 képmetsző</a:t>
            </a:r>
            <a:endParaRPr lang="hu-HU" sz="28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347864" y="3068960"/>
            <a:ext cx="23307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Snagit képlopó</a:t>
            </a:r>
            <a:endParaRPr lang="hu-HU" sz="28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851920" y="3861048"/>
            <a:ext cx="13805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ColorPic</a:t>
            </a:r>
            <a:endParaRPr lang="hu-HU" sz="28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4978896" cy="1143000"/>
          </a:xfrm>
        </p:spPr>
        <p:txBody>
          <a:bodyPr>
            <a:normAutofit fontScale="90000"/>
          </a:bodyPr>
          <a:lstStyle/>
          <a:p>
            <a:r>
              <a:rPr lang="hu-HU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Windows 7 képmetsző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F432-519A-4D4D-87FD-CF2A54349C31}" type="slidenum">
              <a:rPr lang="hu-HU" smtClean="0"/>
              <a:pPr/>
              <a:t>11</a:t>
            </a:fld>
            <a:endParaRPr lang="hu-HU"/>
          </a:p>
        </p:txBody>
      </p:sp>
      <p:pic>
        <p:nvPicPr>
          <p:cNvPr id="4" name="Kép 3" descr="win7_kepmetsz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412776"/>
            <a:ext cx="6048672" cy="49403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0262" y="1224652"/>
            <a:ext cx="7034909" cy="52761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14900" y="274638"/>
            <a:ext cx="3771899" cy="1143000"/>
          </a:xfrm>
        </p:spPr>
        <p:txBody>
          <a:bodyPr>
            <a:normAutofit/>
          </a:bodyPr>
          <a:lstStyle/>
          <a:p>
            <a:r>
              <a:rPr lang="hu-HU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SnagIt</a:t>
            </a:r>
            <a:r>
              <a:rPr lang="hu-H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képlopó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F432-519A-4D4D-87FD-CF2A54349C31}" type="slidenum">
              <a:rPr lang="hu-HU" smtClean="0"/>
              <a:pPr/>
              <a:t>12</a:t>
            </a:fld>
            <a:endParaRPr lang="hu-HU"/>
          </a:p>
        </p:txBody>
      </p:sp>
      <p:sp>
        <p:nvSpPr>
          <p:cNvPr id="5" name="Téglalap 4"/>
          <p:cNvSpPr/>
          <p:nvPr/>
        </p:nvSpPr>
        <p:spPr>
          <a:xfrm rot="21444363">
            <a:off x="2926257" y="5856905"/>
            <a:ext cx="4314258" cy="523220"/>
          </a:xfrm>
          <a:prstGeom prst="rect">
            <a:avLst/>
          </a:prstGeom>
          <a:scene3d>
            <a:camera prst="perspectiveRight">
              <a:rot lat="0" lon="21599978" rev="0"/>
            </a:camera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u-HU" sz="2800" smtClean="0">
                <a:solidFill>
                  <a:srgbClr val="0000FF"/>
                </a:solidFill>
              </a:rPr>
              <a:t>http://www.techsmith.com</a:t>
            </a:r>
            <a:endParaRPr lang="hu-HU" sz="28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67944" y="274638"/>
            <a:ext cx="4618856" cy="1143000"/>
          </a:xfrm>
        </p:spPr>
        <p:txBody>
          <a:bodyPr/>
          <a:lstStyle/>
          <a:p>
            <a:r>
              <a:rPr lang="hu-HU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ColorPic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F432-519A-4D4D-87FD-CF2A54349C31}" type="slidenum">
              <a:rPr lang="hu-HU" smtClean="0"/>
              <a:pPr/>
              <a:t>13</a:t>
            </a:fld>
            <a:endParaRPr lang="hu-HU"/>
          </a:p>
        </p:txBody>
      </p:sp>
      <p:pic>
        <p:nvPicPr>
          <p:cNvPr id="4" name="Kép 3" descr="colorp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98278" y="692696"/>
            <a:ext cx="3002558" cy="58148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églalap 4"/>
          <p:cNvSpPr/>
          <p:nvPr/>
        </p:nvSpPr>
        <p:spPr>
          <a:xfrm>
            <a:off x="3690732" y="5530334"/>
            <a:ext cx="5187317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u-HU" sz="2800" smtClean="0">
                <a:solidFill>
                  <a:srgbClr val="0000FF"/>
                </a:solidFill>
              </a:rPr>
              <a:t>http://www.iconico.com/colorpic/</a:t>
            </a:r>
            <a:endParaRPr lang="hu-HU" sz="2800">
              <a:solidFill>
                <a:srgbClr val="0000FF"/>
              </a:solidFill>
            </a:endParaRPr>
          </a:p>
        </p:txBody>
      </p:sp>
      <p:sp>
        <p:nvSpPr>
          <p:cNvPr id="6" name="Fazetta 5">
            <a:hlinkClick r:id="rId4" action="ppaction://hlinkfile"/>
          </p:cNvPr>
          <p:cNvSpPr/>
          <p:nvPr/>
        </p:nvSpPr>
        <p:spPr>
          <a:xfrm>
            <a:off x="1214414" y="285728"/>
            <a:ext cx="576064" cy="504056"/>
          </a:xfrm>
          <a:prstGeom prst="bevel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Hang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F432-519A-4D4D-87FD-CF2A54349C31}" type="slidenum">
              <a:rPr lang="hu-HU" smtClean="0"/>
              <a:pPr/>
              <a:t>14</a:t>
            </a:fld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3059832" y="2276872"/>
            <a:ext cx="29980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AMR Converter Pro</a:t>
            </a:r>
            <a:endParaRPr lang="hu-HU" sz="28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203848" y="3140968"/>
            <a:ext cx="27183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Audio Editor</a:t>
            </a:r>
            <a:endParaRPr lang="hu-HU" sz="28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AMR Converter Pro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F432-519A-4D4D-87FD-CF2A54349C31}" type="slidenum">
              <a:rPr lang="hu-HU" smtClean="0"/>
              <a:pPr/>
              <a:t>15</a:t>
            </a:fld>
            <a:endParaRPr lang="hu-HU"/>
          </a:p>
        </p:txBody>
      </p:sp>
      <p:pic>
        <p:nvPicPr>
          <p:cNvPr id="4" name="Kép 3" descr="amr_conv_p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20126" y="1628800"/>
            <a:ext cx="3552074" cy="48649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Below"/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églalap 4"/>
          <p:cNvSpPr/>
          <p:nvPr/>
        </p:nvSpPr>
        <p:spPr>
          <a:xfrm>
            <a:off x="2555776" y="2708920"/>
            <a:ext cx="4058483" cy="461665"/>
          </a:xfrm>
          <a:prstGeom prst="rect">
            <a:avLst/>
          </a:prstGeom>
          <a:scene3d>
            <a:camera prst="perspectiveBelow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u-HU" sz="2400" smtClean="0">
                <a:solidFill>
                  <a:srgbClr val="0000FF"/>
                </a:solidFill>
              </a:rPr>
              <a:t>http://www.mystikmedia.com/</a:t>
            </a:r>
            <a:endParaRPr lang="hu-HU" sz="24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8896" cy="1143000"/>
          </a:xfrm>
        </p:spPr>
        <p:txBody>
          <a:bodyPr>
            <a:normAutofit/>
          </a:bodyPr>
          <a:lstStyle/>
          <a:p>
            <a:r>
              <a:rPr lang="hu-HU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Audio Editor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F432-519A-4D4D-87FD-CF2A54349C31}" type="slidenum">
              <a:rPr lang="hu-HU" smtClean="0"/>
              <a:pPr/>
              <a:t>16</a:t>
            </a:fld>
            <a:endParaRPr lang="hu-HU"/>
          </a:p>
        </p:txBody>
      </p:sp>
      <p:pic>
        <p:nvPicPr>
          <p:cNvPr id="4" name="Kép 3" descr="free_audio_edit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412776"/>
            <a:ext cx="8572500" cy="48101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églalap 4"/>
          <p:cNvSpPr/>
          <p:nvPr/>
        </p:nvSpPr>
        <p:spPr>
          <a:xfrm rot="21435838">
            <a:off x="2760863" y="4615934"/>
            <a:ext cx="5330818" cy="523220"/>
          </a:xfrm>
          <a:prstGeom prst="rect">
            <a:avLst/>
          </a:prstGeom>
          <a:scene3d>
            <a:camera prst="perspectiveLef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u-HU" sz="2800" smtClean="0">
                <a:solidFill>
                  <a:srgbClr val="0000FF"/>
                </a:solidFill>
              </a:rPr>
              <a:t>http://www.free-audio-editor.com/</a:t>
            </a:r>
            <a:endParaRPr lang="hu-HU" sz="28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Video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F432-519A-4D4D-87FD-CF2A54349C31}" type="slidenum">
              <a:rPr lang="hu-HU" smtClean="0"/>
              <a:pPr/>
              <a:t>17</a:t>
            </a:fld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3923928" y="2276872"/>
            <a:ext cx="13707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FlvToAvi</a:t>
            </a:r>
            <a:endParaRPr lang="hu-HU" sz="28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923928" y="2996952"/>
            <a:ext cx="16416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Mp4ToAvi</a:t>
            </a:r>
            <a:endParaRPr lang="hu-HU" sz="28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2987824" y="3717032"/>
            <a:ext cx="31863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smtClean="0">
                <a:solidFill>
                  <a:srgbClr val="FFFF00"/>
                </a:solidFill>
              </a:rPr>
              <a:t>Any Video Converter</a:t>
            </a:r>
          </a:p>
        </p:txBody>
      </p:sp>
      <p:sp>
        <p:nvSpPr>
          <p:cNvPr id="8" name="Téglalap 7"/>
          <p:cNvSpPr/>
          <p:nvPr/>
        </p:nvSpPr>
        <p:spPr>
          <a:xfrm>
            <a:off x="3204603" y="4437112"/>
            <a:ext cx="32396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smtClean="0">
                <a:solidFill>
                  <a:srgbClr val="FFFF00"/>
                </a:solidFill>
              </a:rPr>
              <a:t>DVDVideoFreeStudio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898776" cy="1143000"/>
          </a:xfrm>
        </p:spPr>
        <p:txBody>
          <a:bodyPr/>
          <a:lstStyle/>
          <a:p>
            <a:r>
              <a:rPr lang="hu-HU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FlvToAvi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F432-519A-4D4D-87FD-CF2A54349C31}" type="slidenum">
              <a:rPr lang="hu-HU" smtClean="0"/>
              <a:pPr/>
              <a:t>18</a:t>
            </a:fld>
            <a:endParaRPr lang="hu-HU"/>
          </a:p>
        </p:txBody>
      </p:sp>
      <p:pic>
        <p:nvPicPr>
          <p:cNvPr id="4" name="Kép 3" descr="flv2av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196752"/>
            <a:ext cx="7524750" cy="51911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églalap 4"/>
          <p:cNvSpPr/>
          <p:nvPr/>
        </p:nvSpPr>
        <p:spPr>
          <a:xfrm rot="21448899">
            <a:off x="908634" y="2146341"/>
            <a:ext cx="5080622" cy="523220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u-HU" sz="2800" smtClean="0">
                <a:solidFill>
                  <a:srgbClr val="0000FF"/>
                </a:solidFill>
              </a:rPr>
              <a:t>http://www.pazera-software.com</a:t>
            </a:r>
            <a:endParaRPr lang="hu-HU" sz="28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Mp4ToAvi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F432-519A-4D4D-87FD-CF2A54349C31}" type="slidenum">
              <a:rPr lang="hu-HU" smtClean="0"/>
              <a:pPr/>
              <a:t>19</a:t>
            </a:fld>
            <a:endParaRPr lang="hu-HU"/>
          </a:p>
        </p:txBody>
      </p:sp>
      <p:pic>
        <p:nvPicPr>
          <p:cNvPr id="4" name="Kép 3" descr="mp4toav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268760"/>
            <a:ext cx="7050360" cy="53053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églalap 5"/>
          <p:cNvSpPr/>
          <p:nvPr/>
        </p:nvSpPr>
        <p:spPr>
          <a:xfrm>
            <a:off x="285720" y="5857892"/>
            <a:ext cx="5080622" cy="523220"/>
          </a:xfrm>
          <a:prstGeom prst="rect">
            <a:avLst/>
          </a:prstGeom>
          <a:scene3d>
            <a:camera prst="perspectiveLef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u-HU" sz="2800" smtClean="0">
                <a:solidFill>
                  <a:srgbClr val="0000FF"/>
                </a:solidFill>
              </a:rPr>
              <a:t>http://www.pazera-software.com</a:t>
            </a:r>
            <a:endParaRPr lang="hu-HU" sz="28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Eszköztár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F432-519A-4D4D-87FD-CF2A54349C31}" type="slidenum">
              <a:rPr lang="hu-HU" smtClean="0"/>
              <a:pPr/>
              <a:t>2</a:t>
            </a:fld>
            <a:endParaRPr lang="hu-H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4931" y="1124744"/>
            <a:ext cx="6883453" cy="5587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Any video converter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F432-519A-4D4D-87FD-CF2A54349C31}" type="slidenum">
              <a:rPr lang="hu-HU" smtClean="0"/>
              <a:pPr/>
              <a:t>20</a:t>
            </a:fld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85720" y="1214446"/>
            <a:ext cx="8652888" cy="54292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églalap 4"/>
          <p:cNvSpPr/>
          <p:nvPr/>
        </p:nvSpPr>
        <p:spPr>
          <a:xfrm>
            <a:off x="937617" y="5842169"/>
            <a:ext cx="5630900" cy="523220"/>
          </a:xfrm>
          <a:prstGeom prst="rect">
            <a:avLst/>
          </a:prstGeom>
          <a:scene3d>
            <a:camera prst="perspectiveRight">
              <a:rot lat="0" lon="21599978" rev="0"/>
            </a:camera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u-HU" sz="2800" smtClean="0">
                <a:solidFill>
                  <a:srgbClr val="0000FF"/>
                </a:solidFill>
              </a:rPr>
              <a:t>http://www.any-video-converter.com</a:t>
            </a:r>
            <a:endParaRPr lang="hu-HU" sz="2800">
              <a:solidFill>
                <a:srgbClr val="0000FF"/>
              </a:solidFill>
            </a:endParaRPr>
          </a:p>
        </p:txBody>
      </p:sp>
      <p:sp>
        <p:nvSpPr>
          <p:cNvPr id="6" name="Fazetta 5">
            <a:hlinkClick r:id="rId4" action="ppaction://hlinkfile"/>
          </p:cNvPr>
          <p:cNvSpPr/>
          <p:nvPr/>
        </p:nvSpPr>
        <p:spPr>
          <a:xfrm>
            <a:off x="7715272" y="357166"/>
            <a:ext cx="576064" cy="504056"/>
          </a:xfrm>
          <a:prstGeom prst="bevel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Fazetta 6">
            <a:hlinkClick r:id="rId5" action="ppaction://hlinkfile"/>
          </p:cNvPr>
          <p:cNvSpPr/>
          <p:nvPr/>
        </p:nvSpPr>
        <p:spPr>
          <a:xfrm>
            <a:off x="8358214" y="353176"/>
            <a:ext cx="576064" cy="504056"/>
          </a:xfrm>
          <a:prstGeom prst="bevel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13890" cy="781652"/>
          </a:xfrm>
        </p:spPr>
        <p:txBody>
          <a:bodyPr>
            <a:normAutofit fontScale="90000"/>
          </a:bodyPr>
          <a:lstStyle/>
          <a:p>
            <a:r>
              <a:rPr lang="hu-HU" smtClean="0">
                <a:solidFill>
                  <a:srgbClr val="FFFF00"/>
                </a:solidFill>
              </a:rPr>
              <a:t>DVDVideoFreeStudio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F432-519A-4D4D-87FD-CF2A54349C31}" type="slidenum">
              <a:rPr lang="hu-HU" smtClean="0"/>
              <a:pPr/>
              <a:t>21</a:t>
            </a:fld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261728" y="6074132"/>
            <a:ext cx="462363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u-HU" sz="2800" smtClean="0">
                <a:solidFill>
                  <a:srgbClr val="0000FF"/>
                </a:solidFill>
              </a:rPr>
              <a:t>http://www.dvdvideosoft.com</a:t>
            </a:r>
            <a:endParaRPr lang="hu-HU" sz="280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575" y="1076325"/>
            <a:ext cx="7561263" cy="47053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2133600"/>
            <a:ext cx="1304925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2000240"/>
            <a:ext cx="1343025" cy="1333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8079" y="1712062"/>
            <a:ext cx="1333500" cy="1323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3714752"/>
            <a:ext cx="1333500" cy="1323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500" fill="hold"/>
                                        <p:tgtEl>
                                          <p:spTgt spid="103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Közzététel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mtClean="0"/>
              <a:t>Tutoriál, prezentáció, teszt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F432-519A-4D4D-87FD-CF2A54349C31}" type="slidenum">
              <a:rPr lang="hu-HU" smtClean="0"/>
              <a:pPr/>
              <a:t>22</a:t>
            </a:fld>
            <a:endParaRPr lang="hu-H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7623" y="379522"/>
            <a:ext cx="2857500" cy="3324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24703" y="274638"/>
            <a:ext cx="4162096" cy="1143000"/>
          </a:xfrm>
        </p:spPr>
        <p:txBody>
          <a:bodyPr/>
          <a:lstStyle/>
          <a:p>
            <a:r>
              <a:rPr lang="hu-HU" smtClean="0"/>
              <a:t>iSpring Converter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F432-519A-4D4D-87FD-CF2A54349C31}" type="slidenum">
              <a:rPr lang="hu-HU" smtClean="0"/>
              <a:pPr/>
              <a:t>23</a:t>
            </a:fld>
            <a:endParaRPr lang="hu-HU"/>
          </a:p>
        </p:txBody>
      </p:sp>
      <p:pic>
        <p:nvPicPr>
          <p:cNvPr id="5" name="Kép 4" descr="ispring_churchi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2056" y="1328245"/>
            <a:ext cx="6842234" cy="51316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églalap 5"/>
          <p:cNvSpPr/>
          <p:nvPr/>
        </p:nvSpPr>
        <p:spPr>
          <a:xfrm rot="21444522">
            <a:off x="2088091" y="2408762"/>
            <a:ext cx="5026312" cy="523220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u-HU" sz="2800" smtClean="0">
                <a:solidFill>
                  <a:srgbClr val="0000FF"/>
                </a:solidFill>
              </a:rPr>
              <a:t>http://www.ispringsolutions.com</a:t>
            </a:r>
            <a:endParaRPr lang="hu-HU" sz="2800">
              <a:solidFill>
                <a:srgbClr val="0000FF"/>
              </a:solidFill>
            </a:endParaRPr>
          </a:p>
        </p:txBody>
      </p:sp>
      <p:sp>
        <p:nvSpPr>
          <p:cNvPr id="8" name="Fazetta 7">
            <a:hlinkClick r:id="rId4" action="ppaction://hlinkfile"/>
          </p:cNvPr>
          <p:cNvSpPr/>
          <p:nvPr/>
        </p:nvSpPr>
        <p:spPr>
          <a:xfrm>
            <a:off x="7452320" y="5877272"/>
            <a:ext cx="576064" cy="504056"/>
          </a:xfrm>
          <a:prstGeom prst="bevel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45876" cy="1143000"/>
          </a:xfrm>
        </p:spPr>
        <p:txBody>
          <a:bodyPr/>
          <a:lstStyle/>
          <a:p>
            <a:r>
              <a:rPr lang="hu-HU" smtClean="0"/>
              <a:t>Wink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F432-519A-4D4D-87FD-CF2A54349C31}" type="slidenum">
              <a:rPr lang="hu-HU" smtClean="0"/>
              <a:pPr/>
              <a:t>24</a:t>
            </a:fld>
            <a:endParaRPr lang="hu-HU"/>
          </a:p>
        </p:txBody>
      </p:sp>
      <p:pic>
        <p:nvPicPr>
          <p:cNvPr id="4" name="Kép 3" descr="wi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0524" y="1221827"/>
            <a:ext cx="6968358" cy="52262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églalap 4"/>
          <p:cNvSpPr/>
          <p:nvPr/>
        </p:nvSpPr>
        <p:spPr>
          <a:xfrm rot="254724">
            <a:off x="1932866" y="4600172"/>
            <a:ext cx="5454314" cy="523220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u-HU" sz="2800" smtClean="0">
                <a:solidFill>
                  <a:srgbClr val="0000FF"/>
                </a:solidFill>
              </a:rPr>
              <a:t>http://www.debugmode.com/wink/</a:t>
            </a:r>
            <a:endParaRPr lang="hu-HU" sz="2800">
              <a:solidFill>
                <a:srgbClr val="0000FF"/>
              </a:solidFill>
            </a:endParaRPr>
          </a:p>
        </p:txBody>
      </p:sp>
      <p:sp>
        <p:nvSpPr>
          <p:cNvPr id="6" name="Fazetta 5">
            <a:hlinkClick r:id="rId4" action="ppaction://hlinkfile"/>
          </p:cNvPr>
          <p:cNvSpPr/>
          <p:nvPr/>
        </p:nvSpPr>
        <p:spPr>
          <a:xfrm>
            <a:off x="611560" y="1628800"/>
            <a:ext cx="576064" cy="504056"/>
          </a:xfrm>
          <a:prstGeom prst="bevel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Jótanácsok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mtClean="0"/>
              <a:t>Azért bármikor ráfázhatunk…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F432-519A-4D4D-87FD-CF2A54349C31}" type="slidenum">
              <a:rPr lang="hu-HU" smtClean="0"/>
              <a:pPr/>
              <a:t>25</a:t>
            </a:fld>
            <a:endParaRPr lang="hu-H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3260" y="642918"/>
            <a:ext cx="2802568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Soha ne add fel!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F432-519A-4D4D-87FD-CF2A54349C31}" type="slidenum">
              <a:rPr lang="hu-HU" smtClean="0"/>
              <a:pPr/>
              <a:t>26</a:t>
            </a:fld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723492" y="2144110"/>
            <a:ext cx="6491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smtClean="0"/>
              <a:t>DVDVideoSoft példa – konvertálás flash-be.</a:t>
            </a:r>
            <a:endParaRPr lang="hu-HU" sz="2800"/>
          </a:p>
        </p:txBody>
      </p:sp>
      <p:sp>
        <p:nvSpPr>
          <p:cNvPr id="6" name="Szövegdoboz 5"/>
          <p:cNvSpPr txBox="1"/>
          <p:nvPr/>
        </p:nvSpPr>
        <p:spPr>
          <a:xfrm>
            <a:off x="1071538" y="3571876"/>
            <a:ext cx="7058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smtClean="0"/>
              <a:t>Ami nem megy az egyikkel, az megy a másikkal.</a:t>
            </a:r>
            <a:endParaRPr lang="hu-HU" sz="2800"/>
          </a:p>
        </p:txBody>
      </p:sp>
      <p:sp>
        <p:nvSpPr>
          <p:cNvPr id="7" name="Szövegdoboz 6"/>
          <p:cNvSpPr txBox="1"/>
          <p:nvPr/>
        </p:nvSpPr>
        <p:spPr>
          <a:xfrm>
            <a:off x="428596" y="5357826"/>
            <a:ext cx="8259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3600" smtClean="0"/>
              <a:t>Kivétel: Internet Explorer, bármilyen verzió.</a:t>
            </a:r>
            <a:endParaRPr lang="hu-HU" sz="3600"/>
          </a:p>
        </p:txBody>
      </p:sp>
      <p:sp>
        <p:nvSpPr>
          <p:cNvPr id="8" name="Téglalap 7"/>
          <p:cNvSpPr/>
          <p:nvPr/>
        </p:nvSpPr>
        <p:spPr>
          <a:xfrm>
            <a:off x="1428728" y="4714884"/>
            <a:ext cx="6030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smtClean="0"/>
              <a:t>Minden böngészőben minden működik. </a:t>
            </a:r>
            <a:endParaRPr lang="hu-HU" sz="2800"/>
          </a:p>
        </p:txBody>
      </p:sp>
      <p:sp>
        <p:nvSpPr>
          <p:cNvPr id="9" name="Fazetta 8">
            <a:hlinkClick r:id="rId3" action="ppaction://hlinkfile"/>
          </p:cNvPr>
          <p:cNvSpPr/>
          <p:nvPr/>
        </p:nvSpPr>
        <p:spPr>
          <a:xfrm>
            <a:off x="7236296" y="2204864"/>
            <a:ext cx="576064" cy="504056"/>
          </a:xfrm>
          <a:prstGeom prst="bevel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Egy megoldás mindig van…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713F432-519A-4D4D-87FD-CF2A54349C31}" type="slidenum">
              <a:rPr lang="hu-HU" smtClean="0"/>
              <a:pPr/>
              <a:t>27</a:t>
            </a:fld>
            <a:endParaRPr lang="hu-H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429000"/>
            <a:ext cx="8557196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428736"/>
            <a:ext cx="3209925" cy="1914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Ellipszis 7"/>
          <p:cNvSpPr/>
          <p:nvPr/>
        </p:nvSpPr>
        <p:spPr>
          <a:xfrm>
            <a:off x="642910" y="1643050"/>
            <a:ext cx="2357454" cy="92869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1857364"/>
            <a:ext cx="8229600" cy="1143000"/>
          </a:xfrm>
        </p:spPr>
        <p:txBody>
          <a:bodyPr/>
          <a:lstStyle/>
          <a:p>
            <a:r>
              <a:rPr lang="hu-HU" smtClean="0"/>
              <a:t>Köszönöm a figyelmet!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F432-519A-4D4D-87FD-CF2A54349C31}" type="slidenum">
              <a:rPr lang="hu-HU" smtClean="0"/>
              <a:pPr/>
              <a:t>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Tervezés</a:t>
            </a:r>
            <a:endParaRPr lang="hu-HU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mtClean="0"/>
              <a:t>Tananyag, előadás tervezése, szerkesztése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F432-519A-4D4D-87FD-CF2A54349C31}" type="slidenum">
              <a:rPr lang="hu-HU" smtClean="0"/>
              <a:pPr/>
              <a:t>3</a:t>
            </a:fld>
            <a:endParaRPr lang="hu-H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283006" y="1067458"/>
            <a:ext cx="3019425" cy="1790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15478"/>
            <a:ext cx="8352928" cy="7920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Tervezés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5580994" y="6101255"/>
            <a:ext cx="1705916" cy="523220"/>
          </a:xfrm>
          <a:prstGeom prst="rect">
            <a:avLst/>
          </a:prstGeom>
          <a:noFill/>
        </p:spPr>
        <p:txBody>
          <a:bodyPr wrap="none" rtlCol="0">
            <a:prstTxWarp prst="textFadeLeft">
              <a:avLst/>
            </a:prstTxWarp>
            <a:spAutoFit/>
          </a:bodyPr>
          <a:lstStyle/>
          <a:p>
            <a:r>
              <a:rPr lang="hu-HU" sz="2800" smtClean="0"/>
              <a:t>FreeMind</a:t>
            </a:r>
            <a:endParaRPr lang="hu-HU" sz="280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F432-519A-4D4D-87FD-CF2A54349C31}" type="slidenum">
              <a:rPr lang="hu-HU" smtClean="0"/>
              <a:pPr/>
              <a:t>4</a:t>
            </a:fld>
            <a:endParaRPr lang="hu-H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225560"/>
            <a:ext cx="6724191" cy="49180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KTATAS\Tananyagok\Prezentaciokeszites\Tananyag\web\content\0_kozos\image\anyaggyujtes_szerkezet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7545" y="1772816"/>
            <a:ext cx="8208911" cy="3373367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8" name="Picture 4" descr="D:\OKTATAS\Tananyagok\Prezentaciokeszites\Tananyag\web\content\0_kozos\image\eloadas_szerkezet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331640" y="1268760"/>
            <a:ext cx="6408712" cy="4374548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21458357" lon="894557" rev="21261272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mtClean="0"/>
              <a:t>Példák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F432-519A-4D4D-87FD-CF2A54349C31}" type="slidenum">
              <a:rPr lang="hu-HU" smtClean="0"/>
              <a:pPr/>
              <a:t>5</a:t>
            </a:fld>
            <a:endParaRPr lang="hu-HU"/>
          </a:p>
        </p:txBody>
      </p:sp>
      <p:pic>
        <p:nvPicPr>
          <p:cNvPr id="1031" name="Picture 7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62325" y="1666875"/>
            <a:ext cx="2419350" cy="3524250"/>
          </a:xfrm>
          <a:prstGeom prst="rect">
            <a:avLst/>
          </a:prstGeom>
          <a:ln>
            <a:noFill/>
          </a:ln>
          <a:effectLst/>
          <a:scene3d>
            <a:camera prst="perspectiveRight"/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6" name="Szövegdoboz 15"/>
          <p:cNvSpPr txBox="1"/>
          <p:nvPr/>
        </p:nvSpPr>
        <p:spPr>
          <a:xfrm>
            <a:off x="1979712" y="6074132"/>
            <a:ext cx="5062155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sz="2800" smtClean="0">
                <a:solidFill>
                  <a:srgbClr val="0000FF"/>
                </a:solidFill>
              </a:rPr>
              <a:t>http://freemind.sourceforge.net</a:t>
            </a:r>
            <a:endParaRPr lang="hu-HU" sz="28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Nyersanyag előÁllítása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mtClean="0"/>
              <a:t>Tananyag elemek készítése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F432-519A-4D4D-87FD-CF2A54349C31}" type="slidenum">
              <a:rPr lang="hu-HU" smtClean="0"/>
              <a:pPr/>
              <a:t>6</a:t>
            </a:fld>
            <a:endParaRPr lang="hu-H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4619297" y="441434"/>
            <a:ext cx="1332679" cy="2000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0083" y="503314"/>
            <a:ext cx="1466194" cy="1209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7380" y="1939159"/>
            <a:ext cx="1495096" cy="1121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87533" y="204952"/>
            <a:ext cx="711418" cy="898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08" y="1399863"/>
            <a:ext cx="1000616" cy="1090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46780" y="2672255"/>
            <a:ext cx="1097674" cy="1097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Szöveg – speciális szövegelemek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F432-519A-4D4D-87FD-CF2A54349C31}" type="slidenum">
              <a:rPr lang="hu-HU" smtClean="0"/>
              <a:pPr/>
              <a:t>7</a:t>
            </a:fld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3131840" y="3337828"/>
            <a:ext cx="2653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 Mathematics</a:t>
            </a:r>
            <a:endParaRPr lang="hu-HU" sz="28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1835696" y="2473732"/>
            <a:ext cx="57491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Windows 7 matematikai beviteli panel</a:t>
            </a:r>
            <a:endParaRPr lang="hu-HU" sz="28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Windows 7 matematikai beviteli panel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F432-519A-4D4D-87FD-CF2A54349C31}" type="slidenum">
              <a:rPr lang="hu-HU" smtClean="0"/>
              <a:pPr/>
              <a:t>8</a:t>
            </a:fld>
            <a:endParaRPr lang="hu-H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2132856"/>
            <a:ext cx="7731391" cy="31683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869160"/>
            <a:ext cx="2209428" cy="14177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34880" cy="1143000"/>
          </a:xfrm>
        </p:spPr>
        <p:txBody>
          <a:bodyPr>
            <a:normAutofit/>
          </a:bodyPr>
          <a:lstStyle/>
          <a:p>
            <a:r>
              <a:rPr lang="hu-HU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 Mathematics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F432-519A-4D4D-87FD-CF2A54349C31}" type="slidenum">
              <a:rPr lang="hu-HU" smtClean="0"/>
              <a:pPr/>
              <a:t>9</a:t>
            </a:fld>
            <a:endParaRPr lang="hu-HU"/>
          </a:p>
        </p:txBody>
      </p:sp>
      <p:pic>
        <p:nvPicPr>
          <p:cNvPr id="4" name="Kép 3" descr="ms_mat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340768"/>
            <a:ext cx="6984776" cy="52385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églalap 4"/>
          <p:cNvSpPr/>
          <p:nvPr/>
        </p:nvSpPr>
        <p:spPr>
          <a:xfrm rot="166659">
            <a:off x="1864650" y="2636912"/>
            <a:ext cx="5851089" cy="523220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u-HU" sz="2800" smtClean="0">
                <a:solidFill>
                  <a:srgbClr val="0000FF"/>
                </a:solidFill>
              </a:rPr>
              <a:t>http://www.microsoft.com/downloads</a:t>
            </a:r>
            <a:endParaRPr lang="hu-HU" sz="28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887</TotalTime>
  <Words>990</Words>
  <Application>Microsoft Office PowerPoint</Application>
  <PresentationFormat>Diavetítés a képernyőre (4:3 oldalarány)</PresentationFormat>
  <Paragraphs>231</Paragraphs>
  <Slides>28</Slides>
  <Notes>28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29" baseType="lpstr">
      <vt:lpstr>Office-téma</vt:lpstr>
      <vt:lpstr>Apró falatok a templom egereinek</vt:lpstr>
      <vt:lpstr>Eszköztár</vt:lpstr>
      <vt:lpstr>Tervezés</vt:lpstr>
      <vt:lpstr>Tervezés</vt:lpstr>
      <vt:lpstr>Példák</vt:lpstr>
      <vt:lpstr>Nyersanyag előÁllítása</vt:lpstr>
      <vt:lpstr>Szöveg – speciális szövegelemek</vt:lpstr>
      <vt:lpstr>Windows 7 matematikai beviteli panel</vt:lpstr>
      <vt:lpstr>MS Mathematics</vt:lpstr>
      <vt:lpstr>Kép</vt:lpstr>
      <vt:lpstr>Windows 7 képmetsző</vt:lpstr>
      <vt:lpstr>SnagIt képlopó</vt:lpstr>
      <vt:lpstr>ColorPic</vt:lpstr>
      <vt:lpstr>Hang</vt:lpstr>
      <vt:lpstr>AMR Converter Pro</vt:lpstr>
      <vt:lpstr>Free Audio Editor</vt:lpstr>
      <vt:lpstr>Video</vt:lpstr>
      <vt:lpstr>FlvToAvi</vt:lpstr>
      <vt:lpstr>Mp4ToAvi</vt:lpstr>
      <vt:lpstr>Any video converter</vt:lpstr>
      <vt:lpstr>DVDVideoFreeStudio</vt:lpstr>
      <vt:lpstr>Közzététel</vt:lpstr>
      <vt:lpstr>iSpring Converter</vt:lpstr>
      <vt:lpstr>Wink</vt:lpstr>
      <vt:lpstr>Jótanácsok</vt:lpstr>
      <vt:lpstr>Soha ne add fel!</vt:lpstr>
      <vt:lpstr>Egy megoldás mindig van…</vt:lpstr>
      <vt:lpstr>Köszönöm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Apró falatok a templom egereinek</dc:title>
  <dc:creator>Selmeci István</dc:creator>
  <cp:lastModifiedBy>Selmeci István</cp:lastModifiedBy>
  <cp:revision>144</cp:revision>
  <dcterms:created xsi:type="dcterms:W3CDTF">2011-05-28T13:49:00Z</dcterms:created>
  <dcterms:modified xsi:type="dcterms:W3CDTF">2011-06-29T07:08:31Z</dcterms:modified>
</cp:coreProperties>
</file>