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75" r:id="rId3"/>
    <p:sldId id="261" r:id="rId4"/>
    <p:sldId id="260" r:id="rId5"/>
    <p:sldId id="256" r:id="rId6"/>
    <p:sldId id="259" r:id="rId7"/>
    <p:sldId id="263" r:id="rId8"/>
    <p:sldId id="262" r:id="rId9"/>
    <p:sldId id="257" r:id="rId10"/>
    <p:sldId id="266" r:id="rId11"/>
    <p:sldId id="267" r:id="rId12"/>
    <p:sldId id="265" r:id="rId13"/>
    <p:sldId id="264" r:id="rId14"/>
    <p:sldId id="268" r:id="rId15"/>
    <p:sldId id="269" r:id="rId16"/>
    <p:sldId id="270" r:id="rId17"/>
    <p:sldId id="258" r:id="rId18"/>
    <p:sldId id="272" r:id="rId19"/>
    <p:sldId id="287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6" r:id="rId3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:Desktop:ALKINFO%20MOODLE:ADATOK%20cikkhez:fontos%20adatok:moodle%20heti%20adatok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:Desktop:ALKINFO%20MOODLE:ADATOK%20cikkhez:fontos%20adatok:moodle%20heti%20adatok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:Desktop:ALKINFO%20MOODLE:ADATOK%20cikkhez:fontos%20adatok:moodle%20lev%20log%20(0411tol)%20es%20szamitasok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4595321018235"/>
          <c:y val="0.206336548085793"/>
          <c:w val="0.860584456630092"/>
          <c:h val="0.590946426649632"/>
        </c:manualLayout>
      </c:layout>
      <c:lineChart>
        <c:grouping val="standard"/>
        <c:varyColors val="0"/>
        <c:ser>
          <c:idx val="0"/>
          <c:order val="0"/>
          <c:tx>
            <c:strRef>
              <c:f>nap!$B$1</c:f>
              <c:strCache>
                <c:ptCount val="1"/>
                <c:pt idx="0">
                  <c:v>Nézetek</c:v>
                </c:pt>
              </c:strCache>
            </c:strRef>
          </c:tx>
          <c:marker>
            <c:symbol val="none"/>
          </c:marker>
          <c:cat>
            <c:strRef>
              <c:f>nap!$E$7:$E$21</c:f>
              <c:strCache>
                <c:ptCount val="15"/>
                <c:pt idx="0">
                  <c:v>05.12-05.18</c:v>
                </c:pt>
                <c:pt idx="1">
                  <c:v>05.05-05.11</c:v>
                </c:pt>
                <c:pt idx="2">
                  <c:v>04.28-05.04</c:v>
                </c:pt>
                <c:pt idx="3">
                  <c:v>04.21-04.27</c:v>
                </c:pt>
                <c:pt idx="4">
                  <c:v>04.14-04.20</c:v>
                </c:pt>
                <c:pt idx="5">
                  <c:v>04.07-04.13</c:v>
                </c:pt>
                <c:pt idx="6">
                  <c:v>03.31-04.06</c:v>
                </c:pt>
                <c:pt idx="7">
                  <c:v>03.24-03.30</c:v>
                </c:pt>
                <c:pt idx="8">
                  <c:v>03.17-03.23</c:v>
                </c:pt>
                <c:pt idx="9">
                  <c:v>03.10-03.16</c:v>
                </c:pt>
                <c:pt idx="10">
                  <c:v>03.03-03.09</c:v>
                </c:pt>
                <c:pt idx="11">
                  <c:v>02.24-03.02</c:v>
                </c:pt>
                <c:pt idx="12">
                  <c:v>02.17-02.23</c:v>
                </c:pt>
                <c:pt idx="13">
                  <c:v>02.10-02.16</c:v>
                </c:pt>
                <c:pt idx="14">
                  <c:v>02.03-02.09</c:v>
                </c:pt>
              </c:strCache>
            </c:strRef>
          </c:cat>
          <c:val>
            <c:numRef>
              <c:f>nap!$B$7:$B$21</c:f>
              <c:numCache>
                <c:formatCode>General</c:formatCode>
                <c:ptCount val="15"/>
                <c:pt idx="0">
                  <c:v>207.0</c:v>
                </c:pt>
                <c:pt idx="1">
                  <c:v>399.0</c:v>
                </c:pt>
                <c:pt idx="2">
                  <c:v>167.0</c:v>
                </c:pt>
                <c:pt idx="3">
                  <c:v>396.0</c:v>
                </c:pt>
                <c:pt idx="4">
                  <c:v>47.0</c:v>
                </c:pt>
                <c:pt idx="5">
                  <c:v>198.0</c:v>
                </c:pt>
                <c:pt idx="6">
                  <c:v>385.0</c:v>
                </c:pt>
                <c:pt idx="7">
                  <c:v>169.0</c:v>
                </c:pt>
                <c:pt idx="8">
                  <c:v>386.0</c:v>
                </c:pt>
                <c:pt idx="9">
                  <c:v>115.0</c:v>
                </c:pt>
                <c:pt idx="10">
                  <c:v>209.0</c:v>
                </c:pt>
                <c:pt idx="11">
                  <c:v>256.0</c:v>
                </c:pt>
                <c:pt idx="12">
                  <c:v>448.0</c:v>
                </c:pt>
                <c:pt idx="13">
                  <c:v>308.0</c:v>
                </c:pt>
                <c:pt idx="14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nap!$C$1</c:f>
              <c:strCache>
                <c:ptCount val="1"/>
                <c:pt idx="0">
                  <c:v>Hozzászólások</c:v>
                </c:pt>
              </c:strCache>
            </c:strRef>
          </c:tx>
          <c:spPr>
            <a:ln>
              <a:solidFill>
                <a:srgbClr val="CCFFCC"/>
              </a:solidFill>
            </a:ln>
          </c:spPr>
          <c:marker>
            <c:symbol val="none"/>
          </c:marker>
          <c:cat>
            <c:strRef>
              <c:f>nap!$E$7:$E$21</c:f>
              <c:strCache>
                <c:ptCount val="15"/>
                <c:pt idx="0">
                  <c:v>05.12-05.18</c:v>
                </c:pt>
                <c:pt idx="1">
                  <c:v>05.05-05.11</c:v>
                </c:pt>
                <c:pt idx="2">
                  <c:v>04.28-05.04</c:v>
                </c:pt>
                <c:pt idx="3">
                  <c:v>04.21-04.27</c:v>
                </c:pt>
                <c:pt idx="4">
                  <c:v>04.14-04.20</c:v>
                </c:pt>
                <c:pt idx="5">
                  <c:v>04.07-04.13</c:v>
                </c:pt>
                <c:pt idx="6">
                  <c:v>03.31-04.06</c:v>
                </c:pt>
                <c:pt idx="7">
                  <c:v>03.24-03.30</c:v>
                </c:pt>
                <c:pt idx="8">
                  <c:v>03.17-03.23</c:v>
                </c:pt>
                <c:pt idx="9">
                  <c:v>03.10-03.16</c:v>
                </c:pt>
                <c:pt idx="10">
                  <c:v>03.03-03.09</c:v>
                </c:pt>
                <c:pt idx="11">
                  <c:v>02.24-03.02</c:v>
                </c:pt>
                <c:pt idx="12">
                  <c:v>02.17-02.23</c:v>
                </c:pt>
                <c:pt idx="13">
                  <c:v>02.10-02.16</c:v>
                </c:pt>
                <c:pt idx="14">
                  <c:v>02.03-02.09</c:v>
                </c:pt>
              </c:strCache>
            </c:strRef>
          </c:cat>
          <c:val>
            <c:numRef>
              <c:f>nap!$C$7:$C$21</c:f>
              <c:numCache>
                <c:formatCode>General</c:formatCode>
                <c:ptCount val="15"/>
                <c:pt idx="0">
                  <c:v>60.0</c:v>
                </c:pt>
                <c:pt idx="1">
                  <c:v>66.0</c:v>
                </c:pt>
                <c:pt idx="2">
                  <c:v>21.0</c:v>
                </c:pt>
                <c:pt idx="3">
                  <c:v>40.0</c:v>
                </c:pt>
                <c:pt idx="4">
                  <c:v>6.0</c:v>
                </c:pt>
                <c:pt idx="5">
                  <c:v>36.0</c:v>
                </c:pt>
                <c:pt idx="6">
                  <c:v>64.0</c:v>
                </c:pt>
                <c:pt idx="7">
                  <c:v>23.0</c:v>
                </c:pt>
                <c:pt idx="8">
                  <c:v>73.0</c:v>
                </c:pt>
                <c:pt idx="9">
                  <c:v>42.0</c:v>
                </c:pt>
                <c:pt idx="10">
                  <c:v>61.0</c:v>
                </c:pt>
                <c:pt idx="11">
                  <c:v>46.0</c:v>
                </c:pt>
                <c:pt idx="12">
                  <c:v>125.0</c:v>
                </c:pt>
                <c:pt idx="13">
                  <c:v>94.0</c:v>
                </c:pt>
                <c:pt idx="14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nap!$D$1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nap!$D$7:$D$21</c:f>
              <c:numCache>
                <c:formatCode>General</c:formatCode>
                <c:ptCount val="15"/>
                <c:pt idx="0">
                  <c:v>267.0</c:v>
                </c:pt>
                <c:pt idx="1">
                  <c:v>465.0</c:v>
                </c:pt>
                <c:pt idx="2">
                  <c:v>188.0</c:v>
                </c:pt>
                <c:pt idx="3">
                  <c:v>436.0</c:v>
                </c:pt>
                <c:pt idx="4">
                  <c:v>53.0</c:v>
                </c:pt>
                <c:pt idx="5">
                  <c:v>234.0</c:v>
                </c:pt>
                <c:pt idx="6">
                  <c:v>449.0</c:v>
                </c:pt>
                <c:pt idx="7">
                  <c:v>192.0</c:v>
                </c:pt>
                <c:pt idx="8">
                  <c:v>459.0</c:v>
                </c:pt>
                <c:pt idx="9">
                  <c:v>157.0</c:v>
                </c:pt>
                <c:pt idx="10">
                  <c:v>270.0</c:v>
                </c:pt>
                <c:pt idx="11">
                  <c:v>302.0</c:v>
                </c:pt>
                <c:pt idx="12">
                  <c:v>573.0</c:v>
                </c:pt>
                <c:pt idx="13">
                  <c:v>402.0</c:v>
                </c:pt>
                <c:pt idx="1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779512"/>
        <c:axId val="1871752824"/>
      </c:lineChart>
      <c:catAx>
        <c:axId val="1871779512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871752824"/>
        <c:crosses val="autoZero"/>
        <c:auto val="1"/>
        <c:lblAlgn val="ctr"/>
        <c:lblOffset val="100"/>
        <c:noMultiLvlLbl val="0"/>
      </c:catAx>
      <c:valAx>
        <c:axId val="1871752824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Tevékenységek száma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1779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107262815144"/>
          <c:y val="0.000929849029637443"/>
          <c:w val="0.178487325175599"/>
          <c:h val="0.15833886628016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9726935708885"/>
          <c:y val="0.332466092528672"/>
          <c:w val="0.782565347196845"/>
          <c:h val="0.484723919564493"/>
        </c:manualLayout>
      </c:layout>
      <c:lineChart>
        <c:grouping val="standard"/>
        <c:varyColors val="0"/>
        <c:ser>
          <c:idx val="0"/>
          <c:order val="0"/>
          <c:tx>
            <c:strRef>
              <c:f>nap!$B$1</c:f>
              <c:strCache>
                <c:ptCount val="1"/>
                <c:pt idx="0">
                  <c:v>Nézetek</c:v>
                </c:pt>
              </c:strCache>
            </c:strRef>
          </c:tx>
          <c:marker>
            <c:symbol val="none"/>
          </c:marker>
          <c:cat>
            <c:strRef>
              <c:f>lev!$E$7:$E$20</c:f>
              <c:strCache>
                <c:ptCount val="14"/>
                <c:pt idx="0">
                  <c:v>05.12-05.18</c:v>
                </c:pt>
                <c:pt idx="1">
                  <c:v>05.05-05.11</c:v>
                </c:pt>
                <c:pt idx="2">
                  <c:v>04.28-05.04</c:v>
                </c:pt>
                <c:pt idx="3">
                  <c:v>04.21-04.27</c:v>
                </c:pt>
                <c:pt idx="4">
                  <c:v>04.14-04.20</c:v>
                </c:pt>
                <c:pt idx="5">
                  <c:v>04.07-04.13</c:v>
                </c:pt>
                <c:pt idx="6">
                  <c:v>03.31-04.06</c:v>
                </c:pt>
                <c:pt idx="7">
                  <c:v>03.24-03.30</c:v>
                </c:pt>
                <c:pt idx="8">
                  <c:v>03.17-03.23</c:v>
                </c:pt>
                <c:pt idx="9">
                  <c:v>03.10-03.16</c:v>
                </c:pt>
                <c:pt idx="10">
                  <c:v>03.03-03.09</c:v>
                </c:pt>
                <c:pt idx="11">
                  <c:v>02.24-03.02</c:v>
                </c:pt>
                <c:pt idx="12">
                  <c:v>02.17-02.23</c:v>
                </c:pt>
                <c:pt idx="13">
                  <c:v>02.10-02.16</c:v>
                </c:pt>
              </c:strCache>
            </c:strRef>
          </c:cat>
          <c:val>
            <c:numRef>
              <c:f>lev!$B$7:$B$20</c:f>
              <c:numCache>
                <c:formatCode>General</c:formatCode>
                <c:ptCount val="14"/>
                <c:pt idx="0">
                  <c:v>416.0</c:v>
                </c:pt>
                <c:pt idx="1">
                  <c:v>393.0</c:v>
                </c:pt>
                <c:pt idx="2">
                  <c:v>770.0</c:v>
                </c:pt>
                <c:pt idx="3">
                  <c:v>448.0</c:v>
                </c:pt>
                <c:pt idx="4">
                  <c:v>418.0</c:v>
                </c:pt>
                <c:pt idx="5">
                  <c:v>520.0</c:v>
                </c:pt>
                <c:pt idx="6">
                  <c:v>896.0</c:v>
                </c:pt>
                <c:pt idx="7">
                  <c:v>128.0</c:v>
                </c:pt>
                <c:pt idx="8">
                  <c:v>1089.0</c:v>
                </c:pt>
                <c:pt idx="9">
                  <c:v>638.0</c:v>
                </c:pt>
                <c:pt idx="10">
                  <c:v>254.0</c:v>
                </c:pt>
                <c:pt idx="11">
                  <c:v>637.0</c:v>
                </c:pt>
                <c:pt idx="12">
                  <c:v>115.0</c:v>
                </c:pt>
                <c:pt idx="13">
                  <c:v>207.0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lev!$C$1</c:f>
              <c:strCache>
                <c:ptCount val="1"/>
                <c:pt idx="0">
                  <c:v>Hozzászólások</c:v>
                </c:pt>
              </c:strCache>
            </c:strRef>
          </c:tx>
          <c:spPr>
            <a:ln>
              <a:solidFill>
                <a:srgbClr val="CCFFCC"/>
              </a:solidFill>
            </a:ln>
          </c:spPr>
          <c:marker>
            <c:symbol val="none"/>
          </c:marker>
          <c:cat>
            <c:strRef>
              <c:f>lev!$E$7:$E$20</c:f>
              <c:strCache>
                <c:ptCount val="14"/>
                <c:pt idx="0">
                  <c:v>05.12-05.18</c:v>
                </c:pt>
                <c:pt idx="1">
                  <c:v>05.05-05.11</c:v>
                </c:pt>
                <c:pt idx="2">
                  <c:v>04.28-05.04</c:v>
                </c:pt>
                <c:pt idx="3">
                  <c:v>04.21-04.27</c:v>
                </c:pt>
                <c:pt idx="4">
                  <c:v>04.14-04.20</c:v>
                </c:pt>
                <c:pt idx="5">
                  <c:v>04.07-04.13</c:v>
                </c:pt>
                <c:pt idx="6">
                  <c:v>03.31-04.06</c:v>
                </c:pt>
                <c:pt idx="7">
                  <c:v>03.24-03.30</c:v>
                </c:pt>
                <c:pt idx="8">
                  <c:v>03.17-03.23</c:v>
                </c:pt>
                <c:pt idx="9">
                  <c:v>03.10-03.16</c:v>
                </c:pt>
                <c:pt idx="10">
                  <c:v>03.03-03.09</c:v>
                </c:pt>
                <c:pt idx="11">
                  <c:v>02.24-03.02</c:v>
                </c:pt>
                <c:pt idx="12">
                  <c:v>02.17-02.23</c:v>
                </c:pt>
                <c:pt idx="13">
                  <c:v>02.10-02.16</c:v>
                </c:pt>
              </c:strCache>
            </c:strRef>
          </c:cat>
          <c:val>
            <c:numRef>
              <c:f>lev!$C$7:$C$20</c:f>
              <c:numCache>
                <c:formatCode>General</c:formatCode>
                <c:ptCount val="14"/>
                <c:pt idx="0">
                  <c:v>49.0</c:v>
                </c:pt>
                <c:pt idx="1">
                  <c:v>52.0</c:v>
                </c:pt>
                <c:pt idx="2">
                  <c:v>134.0</c:v>
                </c:pt>
                <c:pt idx="3">
                  <c:v>73.0</c:v>
                </c:pt>
                <c:pt idx="4">
                  <c:v>63.0</c:v>
                </c:pt>
                <c:pt idx="5">
                  <c:v>82.0</c:v>
                </c:pt>
                <c:pt idx="6">
                  <c:v>178.0</c:v>
                </c:pt>
                <c:pt idx="7">
                  <c:v>16.0</c:v>
                </c:pt>
                <c:pt idx="8">
                  <c:v>196.0</c:v>
                </c:pt>
                <c:pt idx="9">
                  <c:v>166.0</c:v>
                </c:pt>
                <c:pt idx="10">
                  <c:v>31.0</c:v>
                </c:pt>
                <c:pt idx="11">
                  <c:v>85.0</c:v>
                </c:pt>
                <c:pt idx="12">
                  <c:v>18.0</c:v>
                </c:pt>
                <c:pt idx="13">
                  <c:v>60.0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lev!$D$1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lev!$E$7:$E$20</c:f>
              <c:strCache>
                <c:ptCount val="14"/>
                <c:pt idx="0">
                  <c:v>05.12-05.18</c:v>
                </c:pt>
                <c:pt idx="1">
                  <c:v>05.05-05.11</c:v>
                </c:pt>
                <c:pt idx="2">
                  <c:v>04.28-05.04</c:v>
                </c:pt>
                <c:pt idx="3">
                  <c:v>04.21-04.27</c:v>
                </c:pt>
                <c:pt idx="4">
                  <c:v>04.14-04.20</c:v>
                </c:pt>
                <c:pt idx="5">
                  <c:v>04.07-04.13</c:v>
                </c:pt>
                <c:pt idx="6">
                  <c:v>03.31-04.06</c:v>
                </c:pt>
                <c:pt idx="7">
                  <c:v>03.24-03.30</c:v>
                </c:pt>
                <c:pt idx="8">
                  <c:v>03.17-03.23</c:v>
                </c:pt>
                <c:pt idx="9">
                  <c:v>03.10-03.16</c:v>
                </c:pt>
                <c:pt idx="10">
                  <c:v>03.03-03.09</c:v>
                </c:pt>
                <c:pt idx="11">
                  <c:v>02.24-03.02</c:v>
                </c:pt>
                <c:pt idx="12">
                  <c:v>02.17-02.23</c:v>
                </c:pt>
                <c:pt idx="13">
                  <c:v>02.10-02.16</c:v>
                </c:pt>
              </c:strCache>
            </c:strRef>
          </c:cat>
          <c:val>
            <c:numRef>
              <c:f>lev!$D$7:$D$20</c:f>
              <c:numCache>
                <c:formatCode>General</c:formatCode>
                <c:ptCount val="14"/>
                <c:pt idx="0">
                  <c:v>465.0</c:v>
                </c:pt>
                <c:pt idx="1">
                  <c:v>445.0</c:v>
                </c:pt>
                <c:pt idx="2">
                  <c:v>904.0</c:v>
                </c:pt>
                <c:pt idx="3">
                  <c:v>521.0</c:v>
                </c:pt>
                <c:pt idx="4">
                  <c:v>481.0</c:v>
                </c:pt>
                <c:pt idx="5">
                  <c:v>602.0</c:v>
                </c:pt>
                <c:pt idx="6">
                  <c:v>1074.0</c:v>
                </c:pt>
                <c:pt idx="7">
                  <c:v>144.0</c:v>
                </c:pt>
                <c:pt idx="8">
                  <c:v>1285.0</c:v>
                </c:pt>
                <c:pt idx="9">
                  <c:v>804.0</c:v>
                </c:pt>
                <c:pt idx="10">
                  <c:v>285.0</c:v>
                </c:pt>
                <c:pt idx="11">
                  <c:v>722.0</c:v>
                </c:pt>
                <c:pt idx="12">
                  <c:v>133.0</c:v>
                </c:pt>
                <c:pt idx="13">
                  <c:v>267.0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314216"/>
        <c:axId val="1850317224"/>
      </c:lineChart>
      <c:catAx>
        <c:axId val="185031421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850317224"/>
        <c:crosses val="autoZero"/>
        <c:auto val="1"/>
        <c:lblAlgn val="ctr"/>
        <c:lblOffset val="100"/>
        <c:noMultiLvlLbl val="0"/>
      </c:catAx>
      <c:valAx>
        <c:axId val="1850317224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Tevékenységek száma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50314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594202898551"/>
          <c:y val="0.00101103800381118"/>
          <c:w val="0.184057971014493"/>
          <c:h val="0.2144162801567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Hallgatói tevékenységek megoszlása (levelező)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weekday!$B$23:$H$23</c:f>
              <c:strCache>
                <c:ptCount val="7"/>
                <c:pt idx="0">
                  <c:v>hétfő</c:v>
                </c:pt>
                <c:pt idx="1">
                  <c:v>kedd</c:v>
                </c:pt>
                <c:pt idx="2">
                  <c:v>szerda</c:v>
                </c:pt>
                <c:pt idx="3">
                  <c:v>csütörtök</c:v>
                </c:pt>
                <c:pt idx="4">
                  <c:v>péntek </c:v>
                </c:pt>
                <c:pt idx="5">
                  <c:v>szombat</c:v>
                </c:pt>
                <c:pt idx="6">
                  <c:v>vasárnap</c:v>
                </c:pt>
              </c:strCache>
            </c:strRef>
          </c:cat>
          <c:val>
            <c:numRef>
              <c:f>weekday!$B$24:$H$24</c:f>
              <c:numCache>
                <c:formatCode>0.0%</c:formatCode>
                <c:ptCount val="7"/>
                <c:pt idx="0">
                  <c:v>0.0696052856419477</c:v>
                </c:pt>
                <c:pt idx="1">
                  <c:v>0.172133939195365</c:v>
                </c:pt>
                <c:pt idx="2">
                  <c:v>0.0588891074953087</c:v>
                </c:pt>
                <c:pt idx="3">
                  <c:v>0.227861200948769</c:v>
                </c:pt>
                <c:pt idx="4">
                  <c:v>0.236790598216903</c:v>
                </c:pt>
                <c:pt idx="5">
                  <c:v>0.181123888699894</c:v>
                </c:pt>
                <c:pt idx="6">
                  <c:v>0.0535959798018119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1727592"/>
        <c:axId val="1851739496"/>
      </c:barChart>
      <c:catAx>
        <c:axId val="18517275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51739496"/>
        <c:crosses val="autoZero"/>
        <c:auto val="1"/>
        <c:lblAlgn val="ctr"/>
        <c:lblOffset val="100"/>
        <c:noMultiLvlLbl val="0"/>
      </c:catAx>
      <c:valAx>
        <c:axId val="18517394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517275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0.35062</cdr:x>
      <cdr:y>0.23042</cdr:y>
    </cdr:from>
    <cdr:to>
      <cdr:x>0.47015</cdr:x>
      <cdr:y>0.36383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3168352" y="1368152"/>
          <a:ext cx="1080120" cy="792088"/>
        </a:xfrm>
        <a:prstGeom xmlns:a="http://schemas.openxmlformats.org/drawingml/2006/main" prst="wedgeRoundRectCallout">
          <a:avLst>
            <a:gd name="adj1" fmla="val -14820"/>
            <a:gd name="adj2" fmla="val 72521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CECEEF"/>
              </a:solidFill>
            </a:rPr>
            <a:t>ZH: 03.21.</a:t>
          </a:r>
          <a:endParaRPr lang="en-US" sz="1600" dirty="0">
            <a:solidFill>
              <a:srgbClr val="CECEEF"/>
            </a:solidFill>
          </a:endParaRPr>
        </a:p>
      </cdr:txBody>
    </cdr:sp>
  </cdr:relSizeAnchor>
  <cdr:relSizeAnchor xmlns:cdr="http://schemas.openxmlformats.org/drawingml/2006/chartDrawing">
    <cdr:from>
      <cdr:x>0.63749</cdr:x>
      <cdr:y>0.76404</cdr:y>
    </cdr:from>
    <cdr:to>
      <cdr:x>0.78889</cdr:x>
      <cdr:y>0.89744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5760640" y="4536504"/>
          <a:ext cx="1368152" cy="792088"/>
        </a:xfrm>
        <a:prstGeom xmlns:a="http://schemas.openxmlformats.org/drawingml/2006/main" prst="wedgeRoundRectCallout">
          <a:avLst>
            <a:gd name="adj1" fmla="val -60398"/>
            <a:gd name="adj2" fmla="val -55746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err="1" smtClean="0">
              <a:solidFill>
                <a:srgbClr val="000000"/>
              </a:solidFill>
            </a:rPr>
            <a:t>Oktatási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r>
            <a:rPr lang="en-US" sz="1600" dirty="0" err="1" smtClean="0">
              <a:solidFill>
                <a:srgbClr val="000000"/>
              </a:solidFill>
            </a:rPr>
            <a:t>szünet</a:t>
          </a:r>
          <a:r>
            <a:rPr lang="en-US" sz="1600" dirty="0" smtClean="0">
              <a:solidFill>
                <a:srgbClr val="000000"/>
              </a:solidFill>
            </a:rPr>
            <a:t>: 04.14-21.</a:t>
          </a:r>
          <a:endParaRPr lang="en-US" sz="16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0.74905</cdr:x>
      <cdr:y>0.23042</cdr:y>
    </cdr:from>
    <cdr:to>
      <cdr:x>0.86857</cdr:x>
      <cdr:y>0.36383</cdr:y>
    </cdr:to>
    <cdr:sp macro="" textlink="">
      <cdr:nvSpPr>
        <cdr:cNvPr id="4" name="Rounded Rectangular Callout 3"/>
        <cdr:cNvSpPr/>
      </cdr:nvSpPr>
      <cdr:spPr>
        <a:xfrm xmlns:a="http://schemas.openxmlformats.org/drawingml/2006/main">
          <a:off x="6768752" y="1368152"/>
          <a:ext cx="1080120" cy="792088"/>
        </a:xfrm>
        <a:prstGeom xmlns:a="http://schemas.openxmlformats.org/drawingml/2006/main" prst="wedgeRoundRectCallout">
          <a:avLst>
            <a:gd name="adj1" fmla="val -14820"/>
            <a:gd name="adj2" fmla="val 72521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CECEEF"/>
              </a:solidFill>
            </a:rPr>
            <a:t>ZH: 05.09.</a:t>
          </a:r>
          <a:endParaRPr lang="en-US" sz="1600" dirty="0">
            <a:solidFill>
              <a:srgbClr val="CECEEF"/>
            </a:solidFill>
          </a:endParaRPr>
        </a:p>
      </cdr:txBody>
    </cdr:sp>
  </cdr:relSizeAnchor>
  <cdr:relSizeAnchor xmlns:cdr="http://schemas.openxmlformats.org/drawingml/2006/chartDrawing">
    <cdr:from>
      <cdr:x>0.38249</cdr:x>
      <cdr:y>0.69127</cdr:y>
    </cdr:from>
    <cdr:to>
      <cdr:x>0.54186</cdr:x>
      <cdr:y>0.82468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3456384" y="4104456"/>
          <a:ext cx="1440160" cy="792088"/>
        </a:xfrm>
        <a:prstGeom xmlns:a="http://schemas.openxmlformats.org/drawingml/2006/main" prst="wedgeRoundRectCallout">
          <a:avLst>
            <a:gd name="adj1" fmla="val -13938"/>
            <a:gd name="adj2" fmla="val -73785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err="1" smtClean="0">
              <a:solidFill>
                <a:srgbClr val="000000"/>
              </a:solidFill>
            </a:rPr>
            <a:t>Főiskolai</a:t>
          </a:r>
          <a:r>
            <a:rPr lang="en-US" sz="1600" dirty="0" smtClean="0">
              <a:solidFill>
                <a:srgbClr val="000000"/>
              </a:solidFill>
            </a:rPr>
            <a:t> rendezvény:03.24-03.28.</a:t>
          </a:r>
          <a:endParaRPr lang="en-US" sz="16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0.78092</cdr:x>
      <cdr:y>0.57</cdr:y>
    </cdr:from>
    <cdr:to>
      <cdr:x>0.91639</cdr:x>
      <cdr:y>0.7034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7056784" y="3384376"/>
          <a:ext cx="1224136" cy="792088"/>
        </a:xfrm>
        <a:prstGeom xmlns:a="http://schemas.openxmlformats.org/drawingml/2006/main" prst="wedgeRoundRectCallout">
          <a:avLst>
            <a:gd name="adj1" fmla="val -77120"/>
            <a:gd name="adj2" fmla="val 2375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err="1" smtClean="0">
              <a:solidFill>
                <a:schemeClr val="accent4"/>
              </a:solidFill>
            </a:rPr>
            <a:t>Oktatási</a:t>
          </a:r>
          <a:r>
            <a:rPr lang="en-US" sz="1600" dirty="0" smtClean="0">
              <a:solidFill>
                <a:schemeClr val="accent4"/>
              </a:solidFill>
            </a:rPr>
            <a:t> </a:t>
          </a:r>
          <a:r>
            <a:rPr lang="en-US" sz="1600" dirty="0" err="1" smtClean="0">
              <a:solidFill>
                <a:schemeClr val="accent4"/>
              </a:solidFill>
            </a:rPr>
            <a:t>szünet</a:t>
          </a:r>
          <a:r>
            <a:rPr lang="en-US" sz="1600" dirty="0" smtClean="0">
              <a:solidFill>
                <a:schemeClr val="accent4"/>
              </a:solidFill>
            </a:rPr>
            <a:t>: 05.01-02.</a:t>
          </a:r>
          <a:endParaRPr lang="en-US" sz="1600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0.29484</cdr:x>
      <cdr:y>0.71553</cdr:y>
    </cdr:from>
    <cdr:to>
      <cdr:x>0.35859</cdr:x>
      <cdr:y>0.7883</cdr:y>
    </cdr:to>
    <cdr:sp macro="" textlink="">
      <cdr:nvSpPr>
        <cdr:cNvPr id="7" name="Rounded Rectangular Callout 6"/>
        <cdr:cNvSpPr/>
      </cdr:nvSpPr>
      <cdr:spPr>
        <a:xfrm xmlns:a="http://schemas.openxmlformats.org/drawingml/2006/main">
          <a:off x="2664296" y="4248472"/>
          <a:ext cx="576064" cy="432048"/>
        </a:xfrm>
        <a:prstGeom xmlns:a="http://schemas.openxmlformats.org/drawingml/2006/main" prst="wedgeRoundRectCallout">
          <a:avLst>
            <a:gd name="adj1" fmla="val -8064"/>
            <a:gd name="adj2" fmla="val -110194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chemeClr val="accent4"/>
              </a:solidFill>
            </a:rPr>
            <a:t>???</a:t>
          </a:r>
          <a:endParaRPr lang="en-US" sz="1600" dirty="0">
            <a:solidFill>
              <a:schemeClr val="accent4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0.39593</cdr:x>
      <cdr:y>0.26437</cdr:y>
    </cdr:from>
    <cdr:to>
      <cdr:x>0.52006</cdr:x>
      <cdr:y>0.3908</cdr:y>
    </cdr:to>
    <cdr:sp macro="" textlink="">
      <cdr:nvSpPr>
        <cdr:cNvPr id="4" name="Rounded Rectangular Callout 3"/>
        <cdr:cNvSpPr/>
      </cdr:nvSpPr>
      <cdr:spPr>
        <a:xfrm xmlns:a="http://schemas.openxmlformats.org/drawingml/2006/main">
          <a:off x="3445396" y="1656184"/>
          <a:ext cx="1080120" cy="792088"/>
        </a:xfrm>
        <a:prstGeom xmlns:a="http://schemas.openxmlformats.org/drawingml/2006/main" prst="wedgeRoundRectCallout">
          <a:avLst>
            <a:gd name="adj1" fmla="val -16290"/>
            <a:gd name="adj2" fmla="val 86551"/>
            <a:gd name="adj3" fmla="val 1666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rgbClr val="0000FF"/>
              </a:solidFill>
            </a:rPr>
            <a:t>L</a:t>
          </a:r>
          <a:r>
            <a:rPr lang="hu-HU" sz="1600" dirty="0">
              <a:solidFill>
                <a:srgbClr val="0000FF"/>
              </a:solidFill>
            </a:rPr>
            <a:t>eadási határiő</a:t>
          </a:r>
          <a:r>
            <a:rPr lang="hu-HU" sz="1600" dirty="0" smtClean="0">
              <a:solidFill>
                <a:srgbClr val="0000FF"/>
              </a:solidFill>
            </a:rPr>
            <a:t>:</a:t>
          </a:r>
        </a:p>
        <a:p xmlns:a="http://schemas.openxmlformats.org/drawingml/2006/main">
          <a:pPr algn="ctr"/>
          <a:r>
            <a:rPr lang="hu-HU" sz="1600" dirty="0" smtClean="0">
              <a:solidFill>
                <a:srgbClr val="0000FF"/>
              </a:solidFill>
            </a:rPr>
            <a:t>0</a:t>
          </a:r>
          <a:r>
            <a:rPr lang="en-US" sz="1600" dirty="0" smtClean="0">
              <a:solidFill>
                <a:srgbClr val="0000FF"/>
              </a:solidFill>
            </a:rPr>
            <a:t>4.05.</a:t>
          </a:r>
          <a:endParaRPr lang="en-US" sz="16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0.48696</cdr:x>
      <cdr:y>0.5977</cdr:y>
    </cdr:from>
    <cdr:to>
      <cdr:x>0.50351</cdr:x>
      <cdr:y>0.62069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4237484" y="3744416"/>
          <a:ext cx="144016" cy="144016"/>
        </a:xfrm>
        <a:prstGeom xmlns:a="http://schemas.openxmlformats.org/drawingml/2006/main" prst="wedgeRoundRectCallout">
          <a:avLst>
            <a:gd name="adj1" fmla="val 25842"/>
            <a:gd name="adj2" fmla="val -1920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0.51178</cdr:x>
      <cdr:y>0.43678</cdr:y>
    </cdr:from>
    <cdr:to>
      <cdr:x>0.6359</cdr:x>
      <cdr:y>0.56322</cdr:y>
    </cdr:to>
    <cdr:sp macro="" textlink="">
      <cdr:nvSpPr>
        <cdr:cNvPr id="7" name="Rounded Rectangular Callout 6"/>
        <cdr:cNvSpPr/>
      </cdr:nvSpPr>
      <cdr:spPr>
        <a:xfrm xmlns:a="http://schemas.openxmlformats.org/drawingml/2006/main">
          <a:off x="4453508" y="2736304"/>
          <a:ext cx="1080120" cy="792088"/>
        </a:xfrm>
        <a:prstGeom xmlns:a="http://schemas.openxmlformats.org/drawingml/2006/main" prst="wedgeRoundRectCallout">
          <a:avLst>
            <a:gd name="adj1" fmla="val -16290"/>
            <a:gd name="adj2" fmla="val 86551"/>
            <a:gd name="adj3" fmla="val 1666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rgbClr val="0000FF"/>
              </a:solidFill>
            </a:rPr>
            <a:t>L</a:t>
          </a:r>
          <a:r>
            <a:rPr lang="hu-HU" sz="1600" dirty="0">
              <a:solidFill>
                <a:srgbClr val="0000FF"/>
              </a:solidFill>
            </a:rPr>
            <a:t>eadási határiő</a:t>
          </a:r>
          <a:r>
            <a:rPr lang="hu-HU" sz="1600" dirty="0" smtClean="0">
              <a:solidFill>
                <a:srgbClr val="0000FF"/>
              </a:solidFill>
            </a:rPr>
            <a:t>:</a:t>
          </a:r>
        </a:p>
        <a:p xmlns:a="http://schemas.openxmlformats.org/drawingml/2006/main">
          <a:pPr algn="ctr"/>
          <a:r>
            <a:rPr lang="hu-HU" sz="1600" dirty="0" smtClean="0">
              <a:solidFill>
                <a:srgbClr val="0000FF"/>
              </a:solidFill>
            </a:rPr>
            <a:t>0</a:t>
          </a:r>
          <a:r>
            <a:rPr lang="en-US" sz="1600" dirty="0" smtClean="0">
              <a:solidFill>
                <a:srgbClr val="0000FF"/>
              </a:solidFill>
            </a:rPr>
            <a:t>4.19.</a:t>
          </a:r>
          <a:endParaRPr lang="en-US" sz="16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0.28008</cdr:x>
      <cdr:y>0.45977</cdr:y>
    </cdr:from>
    <cdr:to>
      <cdr:x>0.35456</cdr:x>
      <cdr:y>0.54023</cdr:y>
    </cdr:to>
    <cdr:sp macro="" textlink="">
      <cdr:nvSpPr>
        <cdr:cNvPr id="9" name="Rounded Rectangular Callout 8"/>
        <cdr:cNvSpPr/>
      </cdr:nvSpPr>
      <cdr:spPr>
        <a:xfrm xmlns:a="http://schemas.openxmlformats.org/drawingml/2006/main">
          <a:off x="2437284" y="2880320"/>
          <a:ext cx="648072" cy="504056"/>
        </a:xfrm>
        <a:prstGeom xmlns:a="http://schemas.openxmlformats.org/drawingml/2006/main" prst="wedgeRoundRectCallout">
          <a:avLst>
            <a:gd name="adj1" fmla="val 7225"/>
            <a:gd name="adj2" fmla="val -80656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ZH</a:t>
          </a:r>
        </a:p>
        <a:p xmlns:a="http://schemas.openxmlformats.org/drawingml/2006/main">
          <a:pPr algn="ctr"/>
          <a:r>
            <a:rPr lang="hu-HU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0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3</a:t>
          </a:r>
          <a:r>
            <a:rPr lang="en-US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.22.</a:t>
          </a:r>
          <a:endParaRPr lang="en-US" sz="1100" dirty="0">
            <a:solidFill>
              <a:schemeClr val="accent6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0.59453</cdr:x>
      <cdr:y>0.62069</cdr:y>
    </cdr:from>
    <cdr:to>
      <cdr:x>0.61108</cdr:x>
      <cdr:y>0.64368</cdr:y>
    </cdr:to>
    <cdr:sp macro="" textlink="">
      <cdr:nvSpPr>
        <cdr:cNvPr id="10" name="Rounded Rectangular Callout 9"/>
        <cdr:cNvSpPr/>
      </cdr:nvSpPr>
      <cdr:spPr>
        <a:xfrm xmlns:a="http://schemas.openxmlformats.org/drawingml/2006/main">
          <a:off x="5173588" y="3888432"/>
          <a:ext cx="144016" cy="144016"/>
        </a:xfrm>
        <a:prstGeom xmlns:a="http://schemas.openxmlformats.org/drawingml/2006/main" prst="wedgeRoundRectCallout">
          <a:avLst>
            <a:gd name="adj1" fmla="val -40296"/>
            <a:gd name="adj2" fmla="val -16617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0.65245</cdr:x>
      <cdr:y>0.50575</cdr:y>
    </cdr:from>
    <cdr:to>
      <cdr:x>0.669</cdr:x>
      <cdr:y>0.52874</cdr:y>
    </cdr:to>
    <cdr:sp macro="" textlink="">
      <cdr:nvSpPr>
        <cdr:cNvPr id="11" name="Rounded Rectangular Callout 10"/>
        <cdr:cNvSpPr/>
      </cdr:nvSpPr>
      <cdr:spPr>
        <a:xfrm xmlns:a="http://schemas.openxmlformats.org/drawingml/2006/main">
          <a:off x="5677644" y="3168352"/>
          <a:ext cx="144016" cy="144016"/>
        </a:xfrm>
        <a:prstGeom xmlns:a="http://schemas.openxmlformats.org/drawingml/2006/main" prst="wedgeRoundRectCallout">
          <a:avLst>
            <a:gd name="adj1" fmla="val -31478"/>
            <a:gd name="adj2" fmla="val -27640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0.71038</cdr:x>
      <cdr:y>0.65517</cdr:y>
    </cdr:from>
    <cdr:to>
      <cdr:x>0.72693</cdr:x>
      <cdr:y>0.67816</cdr:y>
    </cdr:to>
    <cdr:sp macro="" textlink="">
      <cdr:nvSpPr>
        <cdr:cNvPr id="13" name="Rounded Rectangular Callout 12"/>
        <cdr:cNvSpPr/>
      </cdr:nvSpPr>
      <cdr:spPr>
        <a:xfrm xmlns:a="http://schemas.openxmlformats.org/drawingml/2006/main">
          <a:off x="6181700" y="4104456"/>
          <a:ext cx="144016" cy="144016"/>
        </a:xfrm>
        <a:prstGeom xmlns:a="http://schemas.openxmlformats.org/drawingml/2006/main" prst="wedgeRoundRectCallout">
          <a:avLst>
            <a:gd name="adj1" fmla="val -31478"/>
            <a:gd name="adj2" fmla="val -27640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0.7683</cdr:x>
      <cdr:y>0.65517</cdr:y>
    </cdr:from>
    <cdr:to>
      <cdr:x>0.78485</cdr:x>
      <cdr:y>0.67816</cdr:y>
    </cdr:to>
    <cdr:sp macro="" textlink="">
      <cdr:nvSpPr>
        <cdr:cNvPr id="14" name="Rounded Rectangular Callout 13"/>
        <cdr:cNvSpPr/>
      </cdr:nvSpPr>
      <cdr:spPr>
        <a:xfrm xmlns:a="http://schemas.openxmlformats.org/drawingml/2006/main">
          <a:off x="6685756" y="4104456"/>
          <a:ext cx="144016" cy="144016"/>
        </a:xfrm>
        <a:prstGeom xmlns:a="http://schemas.openxmlformats.org/drawingml/2006/main" prst="wedgeRoundRectCallout">
          <a:avLst>
            <a:gd name="adj1" fmla="val -31478"/>
            <a:gd name="adj2" fmla="val -27640"/>
            <a:gd name="adj3" fmla="val 1666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>
            <a:solidFill>
              <a:srgbClr val="0000FF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5BFB3-9DE9-5542-959B-3EFCEA958E2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7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866F0-22FD-9F40-820D-73F6DBD1B16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9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6656-2E37-324F-A238-47CB07CE693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8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C93A-B86F-0D44-92D5-41FF0BB5582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69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27B79-B0CD-D94B-A077-27F6744CBFE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2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1B6E0-7872-B047-9B6E-2A0C9D21180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5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A377F-9721-224F-9315-8FF10635607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29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6279-0BCE-F746-8D25-DE0FF60D52B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5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5EE3-FBBC-FB41-8D1C-FB6B0EDA0BE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2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05CC5-C31D-FB46-8240-30E7F2F077A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2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3C626-C52D-6542-B26D-11730AC6F8C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14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88569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04147E-FE1C-F44F-BA36-EA2283C456E5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Statisztikai eszközök a multimédiás </a:t>
            </a:r>
            <a:r>
              <a:rPr lang="hu-HU" dirty="0" smtClean="0">
                <a:solidFill>
                  <a:srgbClr val="000090"/>
                </a:solidFill>
              </a:rPr>
              <a:t>kurzuselemek </a:t>
            </a:r>
            <a:r>
              <a:rPr lang="hu-HU" dirty="0">
                <a:solidFill>
                  <a:srgbClr val="000090"/>
                </a:solidFill>
              </a:rPr>
              <a:t>hatékonyságának elemzésére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T. Nagy </a:t>
            </a:r>
            <a:r>
              <a:rPr lang="en-US" sz="2400" dirty="0" err="1" smtClean="0">
                <a:solidFill>
                  <a:srgbClr val="000090"/>
                </a:solidFill>
              </a:rPr>
              <a:t>Judit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err="1">
                <a:solidFill>
                  <a:srgbClr val="000090"/>
                </a:solidFill>
              </a:rPr>
              <a:t>t</a:t>
            </a:r>
            <a:r>
              <a:rPr lang="en-US" sz="2400" dirty="0" err="1" smtClean="0">
                <a:solidFill>
                  <a:srgbClr val="000090"/>
                </a:solidFill>
              </a:rPr>
              <a:t>nagy.judit@gmail.com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6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2"/>
            <a:ext cx="8229600" cy="647800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GA - </a:t>
            </a:r>
            <a:r>
              <a:rPr lang="hu-HU" dirty="0">
                <a:solidFill>
                  <a:srgbClr val="000090"/>
                </a:solidFill>
              </a:rPr>
              <a:t>Dimenziók és mutatók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720"/>
            <a:ext cx="75596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99"/>
          </a:xfrm>
          <a:noFill/>
          <a:ln/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GA - </a:t>
            </a:r>
            <a:r>
              <a:rPr lang="hu-HU" dirty="0">
                <a:solidFill>
                  <a:srgbClr val="000090"/>
                </a:solidFill>
              </a:rPr>
              <a:t>Dimenziók és mutatók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63600"/>
            <a:ext cx="6481762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GA – </a:t>
            </a:r>
            <a:r>
              <a:rPr lang="hu-HU" dirty="0">
                <a:solidFill>
                  <a:srgbClr val="000090"/>
                </a:solidFill>
              </a:rPr>
              <a:t>eduplayer szűrő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720"/>
            <a:ext cx="874553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229600" cy="719137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GA </a:t>
            </a:r>
            <a:r>
              <a:rPr lang="hu-HU" dirty="0">
                <a:solidFill>
                  <a:srgbClr val="000090"/>
                </a:solidFill>
              </a:rPr>
              <a:t>– eduplayer szűrő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6735"/>
            <a:ext cx="8247062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445376" cy="57579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Excellent </a:t>
            </a:r>
            <a:r>
              <a:rPr lang="en-US" dirty="0">
                <a:solidFill>
                  <a:srgbClr val="000090"/>
                </a:solidFill>
              </a:rPr>
              <a:t>Analytics plugin for Microsoft Excel</a:t>
            </a:r>
            <a:endParaRPr lang="hu-HU" dirty="0">
              <a:solidFill>
                <a:srgbClr val="00009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2455"/>
            <a:ext cx="78486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720"/>
            <a:ext cx="5688013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913"/>
            <a:ext cx="8445376" cy="575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</a:rPr>
              <a:t>Excellent Analytics plugin for Microsoft Excel</a:t>
            </a:r>
            <a:endParaRPr lang="hu-HU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41" y="253256"/>
            <a:ext cx="6924675" cy="6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3421"/>
            <a:ext cx="8229600" cy="549275"/>
          </a:xfrm>
        </p:spPr>
        <p:txBody>
          <a:bodyPr/>
          <a:lstStyle/>
          <a:p>
            <a:r>
              <a:rPr lang="en-US" sz="2800" dirty="0">
                <a:solidFill>
                  <a:srgbClr val="000090"/>
                </a:solidFill>
              </a:rPr>
              <a:t>Google Analytics Tools - Query Explorer</a:t>
            </a:r>
            <a:endParaRPr lang="hu-HU" sz="2800" dirty="0">
              <a:solidFill>
                <a:srgbClr val="00009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b="455"/>
          <a:stretch/>
        </p:blipFill>
        <p:spPr bwMode="auto">
          <a:xfrm>
            <a:off x="611560" y="876126"/>
            <a:ext cx="8005155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" y="2060848"/>
            <a:ext cx="35623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34" y="791988"/>
            <a:ext cx="5707062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4767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66800"/>
            <a:ext cx="871855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Adatból információ</a:t>
            </a:r>
            <a:endParaRPr lang="hu-H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új oktatási módszerek, videó</a:t>
            </a:r>
          </a:p>
          <a:p>
            <a:r>
              <a:rPr lang="hu-HU" dirty="0">
                <a:solidFill>
                  <a:srgbClr val="000090"/>
                </a:solidFill>
              </a:rPr>
              <a:t>szükséges a hatékonyság </a:t>
            </a:r>
            <a:r>
              <a:rPr lang="hu-HU" dirty="0" smtClean="0">
                <a:solidFill>
                  <a:srgbClr val="000090"/>
                </a:solidFill>
              </a:rPr>
              <a:t>ellenőrzése</a:t>
            </a:r>
          </a:p>
          <a:p>
            <a:endParaRPr lang="hu-HU" dirty="0">
              <a:solidFill>
                <a:srgbClr val="000090"/>
              </a:solidFill>
            </a:endParaRPr>
          </a:p>
          <a:p>
            <a:r>
              <a:rPr lang="hu-HU" dirty="0">
                <a:solidFill>
                  <a:srgbClr val="000090"/>
                </a:solidFill>
              </a:rPr>
              <a:t>a</a:t>
            </a:r>
            <a:r>
              <a:rPr lang="hu-HU" dirty="0" smtClean="0">
                <a:solidFill>
                  <a:srgbClr val="000090"/>
                </a:solidFill>
              </a:rPr>
              <a:t>z </a:t>
            </a:r>
            <a:r>
              <a:rPr lang="hu-HU" dirty="0">
                <a:solidFill>
                  <a:srgbClr val="000090"/>
                </a:solidFill>
              </a:rPr>
              <a:t>előadás első része a kurzusrészvételi adatok gyűjtésének módjaival foglalkozik, a második rész a gyűjtött adatok statisztikai elemzését mutatja </a:t>
            </a:r>
            <a:r>
              <a:rPr lang="hu-HU" dirty="0" smtClean="0">
                <a:solidFill>
                  <a:srgbClr val="000090"/>
                </a:solidFill>
              </a:rPr>
              <a:t>be</a:t>
            </a:r>
            <a:endParaRPr lang="hu-HU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Elemzések előkészítése</a:t>
            </a:r>
            <a:endParaRPr lang="hu-HU" dirty="0">
              <a:solidFill>
                <a:srgbClr val="00009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hu-HU" sz="2800" dirty="0" smtClean="0"/>
              <a:t>A kurzus felépítése (kurzuselemek)</a:t>
            </a:r>
          </a:p>
          <a:p>
            <a:pPr lvl="1"/>
            <a:r>
              <a:rPr lang="en-US" sz="2400" dirty="0" smtClean="0"/>
              <a:t>L</a:t>
            </a:r>
            <a:r>
              <a:rPr lang="hu-HU" sz="2400" dirty="0" smtClean="0"/>
              <a:t>eckék (videók)</a:t>
            </a:r>
          </a:p>
          <a:p>
            <a:pPr lvl="1"/>
            <a:r>
              <a:rPr lang="en-US" sz="2400" dirty="0" smtClean="0"/>
              <a:t>B</a:t>
            </a:r>
            <a:r>
              <a:rPr lang="hu-HU" sz="2400" dirty="0" smtClean="0"/>
              <a:t>eadandó feladatok</a:t>
            </a:r>
          </a:p>
          <a:p>
            <a:pPr lvl="1"/>
            <a:r>
              <a:rPr lang="hu-HU" sz="2400" dirty="0" smtClean="0"/>
              <a:t>Tesztek</a:t>
            </a:r>
          </a:p>
          <a:p>
            <a:pPr lvl="1"/>
            <a:r>
              <a:rPr lang="en-US" sz="2400" dirty="0" smtClean="0"/>
              <a:t>C</a:t>
            </a:r>
            <a:r>
              <a:rPr lang="hu-HU" sz="2400" dirty="0" smtClean="0"/>
              <a:t>hat</a:t>
            </a:r>
          </a:p>
          <a:p>
            <a:pPr lvl="1"/>
            <a:r>
              <a:rPr lang="hu-HU" sz="2400" dirty="0"/>
              <a:t>F</a:t>
            </a:r>
            <a:r>
              <a:rPr lang="hu-HU" sz="2400" dirty="0" smtClean="0"/>
              <a:t>órum</a:t>
            </a:r>
          </a:p>
          <a:p>
            <a:r>
              <a:rPr lang="en-US" sz="2800" dirty="0" smtClean="0"/>
              <a:t>Id</a:t>
            </a:r>
            <a:r>
              <a:rPr lang="hu-HU" sz="2800" dirty="0" smtClean="0"/>
              <a:t>őpontok figyelembe vétele</a:t>
            </a:r>
          </a:p>
          <a:p>
            <a:pPr lvl="1"/>
            <a:r>
              <a:rPr lang="hu-HU" sz="2400" dirty="0" smtClean="0"/>
              <a:t>Kurzselemek megjelenése</a:t>
            </a:r>
          </a:p>
          <a:p>
            <a:pPr lvl="1"/>
            <a:r>
              <a:rPr lang="en-US" sz="2400" dirty="0" smtClean="0"/>
              <a:t>S</a:t>
            </a:r>
            <a:r>
              <a:rPr lang="hu-HU" sz="2400" dirty="0" smtClean="0"/>
              <a:t>zemeszter időpontjai (</a:t>
            </a:r>
            <a:r>
              <a:rPr lang="hu-HU" sz="2000" dirty="0" smtClean="0"/>
              <a:t>órák, beadandó feladatok, ZH-k)</a:t>
            </a:r>
          </a:p>
          <a:p>
            <a:r>
              <a:rPr lang="hu-HU" sz="2800" dirty="0"/>
              <a:t>Hallgatói </a:t>
            </a:r>
            <a:r>
              <a:rPr lang="hu-HU" sz="2800" dirty="0" smtClean="0"/>
              <a:t>adatok</a:t>
            </a:r>
          </a:p>
          <a:p>
            <a:pPr lvl="1"/>
            <a:r>
              <a:rPr lang="en-US" sz="2400" dirty="0" smtClean="0"/>
              <a:t>L</a:t>
            </a:r>
            <a:r>
              <a:rPr lang="hu-HU" sz="2400" dirty="0" smtClean="0"/>
              <a:t>étszám, nemek aránya, ...</a:t>
            </a:r>
            <a:endParaRPr lang="hu-HU" sz="2400" dirty="0"/>
          </a:p>
          <a:p>
            <a:pPr marL="914400" lvl="2" indent="0">
              <a:buNone/>
            </a:pPr>
            <a:endParaRPr lang="hu-HU" sz="2000" dirty="0" smtClean="0"/>
          </a:p>
          <a:p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Vizsgálati célok</a:t>
            </a:r>
            <a:endParaRPr lang="hu-HU" dirty="0">
              <a:solidFill>
                <a:srgbClr val="00009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sz="2800" dirty="0" smtClean="0"/>
              <a:t>A kurzuselemek értékelése</a:t>
            </a:r>
          </a:p>
          <a:p>
            <a:pPr lvl="1"/>
            <a:r>
              <a:rPr lang="hu-HU" sz="2400" dirty="0" smtClean="0"/>
              <a:t>Visszajelzés az tananyag készítőnek</a:t>
            </a:r>
          </a:p>
          <a:p>
            <a:pPr lvl="1"/>
            <a:r>
              <a:rPr lang="hu-HU" sz="2400" dirty="0" smtClean="0"/>
              <a:t>Visszajelzés az oktatónak</a:t>
            </a:r>
          </a:p>
          <a:p>
            <a:pPr lvl="1"/>
            <a:r>
              <a:rPr lang="hu-HU" sz="2400" dirty="0" smtClean="0"/>
              <a:t>Visszajelzés a hallgatónak</a:t>
            </a:r>
          </a:p>
          <a:p>
            <a:r>
              <a:rPr lang="hu-HU" sz="2800" dirty="0" smtClean="0"/>
              <a:t>A videók értékelése</a:t>
            </a:r>
          </a:p>
          <a:p>
            <a:r>
              <a:rPr lang="hu-HU" sz="2800" dirty="0" smtClean="0"/>
              <a:t>A hallagtói viselkedés elemzése</a:t>
            </a:r>
          </a:p>
        </p:txBody>
      </p:sp>
    </p:spTree>
    <p:extLst>
      <p:ext uri="{BB962C8B-B14F-4D97-AF65-F5344CB8AC3E}">
        <p14:creationId xmlns:p14="http://schemas.microsoft.com/office/powerpoint/2010/main" val="393595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Lehetséges vizsgálatok</a:t>
            </a:r>
            <a:endParaRPr lang="hu-HU" dirty="0">
              <a:solidFill>
                <a:srgbClr val="00009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hu-HU" dirty="0" smtClean="0"/>
              <a:t>allgató-kurzuselem interakciók vizsgálata</a:t>
            </a:r>
          </a:p>
          <a:p>
            <a:pPr lvl="1"/>
            <a:r>
              <a:rPr lang="hu-HU" dirty="0" smtClean="0"/>
              <a:t>gyakoriság, időpont, időtartam</a:t>
            </a:r>
          </a:p>
          <a:p>
            <a:r>
              <a:rPr lang="en-US" dirty="0" err="1" smtClean="0"/>
              <a:t>Tananyag</a:t>
            </a:r>
            <a:r>
              <a:rPr lang="en-US" dirty="0" smtClean="0"/>
              <a:t> </a:t>
            </a:r>
            <a:r>
              <a:rPr lang="en-US" dirty="0" err="1"/>
              <a:t>feldolgozás</a:t>
            </a:r>
            <a:r>
              <a:rPr lang="en-US" dirty="0"/>
              <a:t> </a:t>
            </a:r>
            <a:r>
              <a:rPr lang="en-US" dirty="0" err="1"/>
              <a:t>vizsgálata</a:t>
            </a:r>
            <a:endParaRPr lang="en-US" dirty="0"/>
          </a:p>
          <a:p>
            <a:pPr lvl="1"/>
            <a:r>
              <a:rPr lang="hu-HU" dirty="0"/>
              <a:t>Látogatások elemei, </a:t>
            </a:r>
            <a:r>
              <a:rPr lang="hu-HU" dirty="0" smtClean="0"/>
              <a:t>útvonal (kezdő- és végpont), hossz, </a:t>
            </a:r>
            <a:r>
              <a:rPr lang="hu-HU" dirty="0"/>
              <a:t>domináns </a:t>
            </a:r>
            <a:r>
              <a:rPr lang="hu-HU" dirty="0" smtClean="0"/>
              <a:t>sorozatok, </a:t>
            </a:r>
            <a:r>
              <a:rPr lang="en-US" dirty="0" smtClean="0"/>
              <a:t>l</a:t>
            </a:r>
            <a:r>
              <a:rPr lang="hu-HU" dirty="0" smtClean="0"/>
              <a:t>emorzsolódás,  Látogatások </a:t>
            </a:r>
            <a:r>
              <a:rPr lang="hu-HU" dirty="0"/>
              <a:t>időpontja, </a:t>
            </a:r>
            <a:r>
              <a:rPr lang="hu-HU" dirty="0" smtClean="0"/>
              <a:t>gyakorisága</a:t>
            </a:r>
            <a:endParaRPr lang="hu-HU" dirty="0"/>
          </a:p>
          <a:p>
            <a:r>
              <a:rPr lang="de-DE" dirty="0"/>
              <a:t>Ö</a:t>
            </a:r>
            <a:r>
              <a:rPr lang="hu-HU" dirty="0"/>
              <a:t>sszefüggések keresése a tanulmányi </a:t>
            </a:r>
            <a:r>
              <a:rPr lang="hu-HU" dirty="0" smtClean="0"/>
              <a:t>eredménnyel, véleménnyel, elégedettséggel, egyéb hallgatói jellemzőkkel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734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072403"/>
              </p:ext>
            </p:extLst>
          </p:nvPr>
        </p:nvGraphicFramePr>
        <p:xfrm>
          <a:off x="107504" y="764704"/>
          <a:ext cx="8928992" cy="59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755576" y="1484784"/>
            <a:ext cx="1512168" cy="792088"/>
          </a:xfrm>
          <a:prstGeom prst="wedgeRoundRectCallout">
            <a:avLst>
              <a:gd name="adj1" fmla="val 451"/>
              <a:gd name="adj2" fmla="val 704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00FF"/>
                </a:solidFill>
              </a:rPr>
              <a:t>L</a:t>
            </a:r>
            <a:r>
              <a:rPr lang="en-US" dirty="0" err="1" smtClean="0">
                <a:solidFill>
                  <a:srgbClr val="0000FF"/>
                </a:solidFill>
              </a:rPr>
              <a:t>eadási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határidő</a:t>
            </a:r>
            <a:r>
              <a:rPr lang="en-US" dirty="0" smtClean="0">
                <a:solidFill>
                  <a:srgbClr val="0000FF"/>
                </a:solidFill>
              </a:rPr>
              <a:t>: 02.21.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1"/>
          </a:xfrm>
        </p:spPr>
        <p:txBody>
          <a:bodyPr/>
          <a:lstStyle/>
          <a:p>
            <a:r>
              <a:rPr lang="hu-HU" sz="2400" dirty="0" smtClean="0"/>
              <a:t>Alkalmazott informatika (nappali) </a:t>
            </a:r>
            <a:r>
              <a:rPr lang="en-US" sz="2400" dirty="0" smtClean="0"/>
              <a:t>–</a:t>
            </a:r>
            <a:r>
              <a:rPr lang="hu-HU" sz="2400" dirty="0" smtClean="0"/>
              <a:t> hallgatói kurzustevékenységek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8866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99370"/>
              </p:ext>
            </p:extLst>
          </p:nvPr>
        </p:nvGraphicFramePr>
        <p:xfrm>
          <a:off x="179512" y="620688"/>
          <a:ext cx="8856984" cy="61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1772816"/>
            <a:ext cx="1152128" cy="792088"/>
          </a:xfrm>
          <a:prstGeom prst="wedgeRoundRectCallout">
            <a:avLst>
              <a:gd name="adj1" fmla="val -1500"/>
              <a:gd name="adj2" fmla="val 845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L</a:t>
            </a:r>
            <a:r>
              <a:rPr lang="hu-HU" sz="1600" dirty="0" smtClean="0">
                <a:solidFill>
                  <a:srgbClr val="0000FF"/>
                </a:solidFill>
              </a:rPr>
              <a:t>eadási határiő:</a:t>
            </a:r>
          </a:p>
          <a:p>
            <a:pPr algn="ctr"/>
            <a:r>
              <a:rPr lang="hu-HU" sz="1600" dirty="0" smtClean="0">
                <a:solidFill>
                  <a:srgbClr val="0000FF"/>
                </a:solidFill>
              </a:rPr>
              <a:t>0</a:t>
            </a:r>
            <a:r>
              <a:rPr lang="en-US" sz="1600" dirty="0" smtClean="0">
                <a:solidFill>
                  <a:srgbClr val="0000FF"/>
                </a:solidFill>
              </a:rPr>
              <a:t>3.19.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499992" y="4941168"/>
            <a:ext cx="1368152" cy="792088"/>
          </a:xfrm>
          <a:prstGeom prst="wedgeRoundRectCallout">
            <a:avLst>
              <a:gd name="adj1" fmla="val -9344"/>
              <a:gd name="adj2" fmla="val -777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Oktatási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szünet</a:t>
            </a:r>
            <a:r>
              <a:rPr lang="en-US" sz="1600" dirty="0" smtClean="0">
                <a:solidFill>
                  <a:schemeClr val="tx1"/>
                </a:solidFill>
              </a:rPr>
              <a:t>: 04.14-21.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15616" y="3068960"/>
            <a:ext cx="1152128" cy="792088"/>
          </a:xfrm>
          <a:prstGeom prst="wedgeRoundRectCallout">
            <a:avLst>
              <a:gd name="adj1" fmla="val -7012"/>
              <a:gd name="adj2" fmla="val 745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L</a:t>
            </a:r>
            <a:r>
              <a:rPr lang="hu-HU" sz="1600" dirty="0" smtClean="0">
                <a:solidFill>
                  <a:srgbClr val="0000FF"/>
                </a:solidFill>
              </a:rPr>
              <a:t>eadási határiő:</a:t>
            </a:r>
          </a:p>
          <a:p>
            <a:pPr algn="ctr"/>
            <a:r>
              <a:rPr lang="hu-HU" sz="1600" dirty="0" smtClean="0">
                <a:solidFill>
                  <a:srgbClr val="0000FF"/>
                </a:solidFill>
              </a:rPr>
              <a:t>0</a:t>
            </a:r>
            <a:r>
              <a:rPr lang="en-US" sz="1600" dirty="0" smtClean="0">
                <a:solidFill>
                  <a:srgbClr val="0000FF"/>
                </a:solidFill>
              </a:rPr>
              <a:t>3.01.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87824" y="5589240"/>
            <a:ext cx="1440160" cy="792088"/>
          </a:xfrm>
          <a:prstGeom prst="wedgeRoundRectCallout">
            <a:avLst>
              <a:gd name="adj1" fmla="val -13938"/>
              <a:gd name="adj2" fmla="val -737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Főiskolai</a:t>
            </a:r>
            <a:r>
              <a:rPr lang="en-US" sz="1600" dirty="0" smtClean="0">
                <a:solidFill>
                  <a:srgbClr val="000000"/>
                </a:solidFill>
              </a:rPr>
              <a:t> rendezvény:03.24-03.28.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1"/>
          </a:xfrm>
        </p:spPr>
        <p:txBody>
          <a:bodyPr/>
          <a:lstStyle/>
          <a:p>
            <a:r>
              <a:rPr lang="hu-HU" sz="2400" dirty="0" smtClean="0"/>
              <a:t>Alkalmazott informatika (levelező) </a:t>
            </a:r>
            <a:r>
              <a:rPr lang="en-US" sz="2400" dirty="0" smtClean="0"/>
              <a:t>–</a:t>
            </a:r>
            <a:r>
              <a:rPr lang="hu-HU" sz="2400" dirty="0" smtClean="0"/>
              <a:t> hallgatói kurzustevékenységek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5360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Kurzuselemek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nézettsége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" t="39459" r="-348" b="-2483"/>
          <a:stretch/>
        </p:blipFill>
        <p:spPr>
          <a:xfrm>
            <a:off x="395536" y="1541982"/>
            <a:ext cx="8255000" cy="5348289"/>
          </a:xfrm>
        </p:spPr>
      </p:pic>
      <p:sp>
        <p:nvSpPr>
          <p:cNvPr id="6" name="Oval 5"/>
          <p:cNvSpPr/>
          <p:nvPr/>
        </p:nvSpPr>
        <p:spPr>
          <a:xfrm>
            <a:off x="6012160" y="5877272"/>
            <a:ext cx="432048" cy="2880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2160" y="2060848"/>
            <a:ext cx="432048" cy="2880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948264" y="1844824"/>
            <a:ext cx="1440160" cy="576064"/>
          </a:xfrm>
          <a:prstGeom prst="wedgeRectCallout">
            <a:avLst>
              <a:gd name="adj1" fmla="val -74090"/>
              <a:gd name="adj2" fmla="val 156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Benne 10 </a:t>
            </a:r>
            <a:r>
              <a:rPr lang="en-US" sz="1600" dirty="0" err="1" smtClean="0">
                <a:solidFill>
                  <a:srgbClr val="FF0000"/>
                </a:solidFill>
              </a:rPr>
              <a:t>tesztkérdés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Oval 8"/>
          <p:cNvSpPr/>
          <p:nvPr/>
        </p:nvSpPr>
        <p:spPr>
          <a:xfrm>
            <a:off x="6012160" y="5157192"/>
            <a:ext cx="432048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Videók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értékelése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369412"/>
              </p:ext>
            </p:extLst>
          </p:nvPr>
        </p:nvGraphicFramePr>
        <p:xfrm>
          <a:off x="179512" y="1661884"/>
          <a:ext cx="8820472" cy="4503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03648"/>
                <a:gridCol w="1368152"/>
                <a:gridCol w="1296144"/>
                <a:gridCol w="1440160"/>
                <a:gridCol w="1584176"/>
                <a:gridCol w="1728192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effectLst/>
                        </a:rPr>
                        <a:t>Lecke</a:t>
                      </a:r>
                      <a:r>
                        <a:rPr lang="en-US" sz="2400" u="none" strike="noStrike" dirty="0" smtClean="0">
                          <a:effectLst/>
                        </a:rPr>
                        <a:t> (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levelező</a:t>
                      </a:r>
                      <a:r>
                        <a:rPr lang="en-US" sz="2400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formátum</a:t>
                      </a:r>
                      <a:endParaRPr lang="hu-H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videó mérete (s)</a:t>
                      </a:r>
                      <a:endParaRPr lang="hu-HU" sz="2400" b="1" i="0" u="none" strike="noStrike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Oldal-megtekin-tések</a:t>
                      </a:r>
                      <a:endParaRPr lang="hu-HU" sz="2400" b="1" i="0" u="none" strike="noStrike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Egyedi oldal-megtekin-tések</a:t>
                      </a:r>
                      <a:endParaRPr lang="hu-H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Lejátszásra fordított átl. idő</a:t>
                      </a:r>
                      <a:endParaRPr lang="hu-H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1.1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flv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0:07:24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0:02:59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mp4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0:07:24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82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0:05:51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1.2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flv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0:06:01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22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0:06:10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1.2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mp4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0:06:01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49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0:05:27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1.3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flv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0:04:50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0:06:16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1.3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mp4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0:04:50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54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37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0:06:14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1.4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flv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0:06:24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0:03:57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1.4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mp4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0:06:24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68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0:05:31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8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Videók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értékelése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67429"/>
              </p:ext>
            </p:extLst>
          </p:nvPr>
        </p:nvGraphicFramePr>
        <p:xfrm>
          <a:off x="1763688" y="2276872"/>
          <a:ext cx="5184575" cy="30251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72891"/>
                <a:gridCol w="1855842"/>
                <a:gridCol w="185584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effectLst/>
                        </a:rPr>
                        <a:t>Oldal-megtekin-</a:t>
                      </a:r>
                      <a:r>
                        <a:rPr lang="hu-HU" sz="2800" b="0" u="none" strike="noStrike" dirty="0" smtClean="0">
                          <a:effectLst/>
                        </a:rPr>
                        <a:t>tések</a:t>
                      </a:r>
                    </a:p>
                    <a:p>
                      <a:pPr algn="ctr" fontAlgn="b"/>
                      <a:r>
                        <a:rPr lang="hu-HU" sz="2800" b="0" i="0" u="none" strike="noStrike" dirty="0" smtClean="0">
                          <a:effectLst/>
                          <a:latin typeface="+mn-lt"/>
                        </a:rPr>
                        <a:t>(levelező)</a:t>
                      </a:r>
                      <a:endParaRPr lang="hu-HU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effectLst/>
                        </a:rPr>
                        <a:t>Egyedi oldal-megtekin-</a:t>
                      </a:r>
                      <a:r>
                        <a:rPr lang="hu-HU" sz="2800" b="0" u="none" strike="noStrike" dirty="0" smtClean="0">
                          <a:effectLst/>
                        </a:rPr>
                        <a:t>tések</a:t>
                      </a:r>
                    </a:p>
                    <a:p>
                      <a:pPr algn="ctr" fontAlgn="b"/>
                      <a:r>
                        <a:rPr lang="hu-HU" sz="2800" b="0" i="0" u="none" strike="noStrike" dirty="0" smtClean="0">
                          <a:effectLst/>
                          <a:latin typeface="+mn-lt"/>
                        </a:rPr>
                        <a:t>(levelező)</a:t>
                      </a:r>
                      <a:endParaRPr lang="hu-HU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mp4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83%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82%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flv</a:t>
                      </a:r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17%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18%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0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Hallgatói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viselkedés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elemzése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14233"/>
              </p:ext>
            </p:extLst>
          </p:nvPr>
        </p:nvGraphicFramePr>
        <p:xfrm>
          <a:off x="5801221" y="4546848"/>
          <a:ext cx="331236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diag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13261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7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720080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Hallgatói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viselkedés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elemzése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diagr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4352"/>
          <a:stretch>
            <a:fillRect/>
          </a:stretch>
        </p:blipFill>
        <p:spPr>
          <a:xfrm>
            <a:off x="1108950" y="1600200"/>
            <a:ext cx="6991442" cy="3845024"/>
          </a:xfrm>
        </p:spPr>
      </p:pic>
      <p:sp>
        <p:nvSpPr>
          <p:cNvPr id="5" name="Rectangle 4"/>
          <p:cNvSpPr/>
          <p:nvPr/>
        </p:nvSpPr>
        <p:spPr>
          <a:xfrm>
            <a:off x="323528" y="6309320"/>
            <a:ext cx="873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Féléves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osztályzat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és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kurzustevékenységek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számának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kapcsolata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szoros</a:t>
            </a:r>
            <a:r>
              <a:rPr lang="en-US" dirty="0" smtClean="0">
                <a:solidFill>
                  <a:srgbClr val="0000FF"/>
                </a:solidFill>
              </a:rPr>
              <a:t> (R=0,81).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A Moodle saját statisztikai rendszere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804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Köszönöm</a:t>
            </a:r>
            <a:r>
              <a:rPr lang="en-US" dirty="0" smtClean="0">
                <a:solidFill>
                  <a:srgbClr val="000090"/>
                </a:solidFill>
              </a:rPr>
              <a:t> a </a:t>
            </a:r>
            <a:r>
              <a:rPr lang="en-US" dirty="0" err="1" smtClean="0">
                <a:solidFill>
                  <a:srgbClr val="000090"/>
                </a:solidFill>
              </a:rPr>
              <a:t>figyelmet</a:t>
            </a:r>
            <a:r>
              <a:rPr lang="en-US" dirty="0" smtClean="0">
                <a:solidFill>
                  <a:srgbClr val="000090"/>
                </a:solidFill>
              </a:rPr>
              <a:t>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err="1" smtClean="0">
                <a:solidFill>
                  <a:srgbClr val="000090"/>
                </a:solidFill>
              </a:rPr>
              <a:t>tnagy.judit@gmail.com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hu-HU" dirty="0" smtClean="0">
                <a:solidFill>
                  <a:srgbClr val="000090"/>
                </a:solidFill>
              </a:rPr>
              <a:t>Moodle napló</a:t>
            </a:r>
            <a:endParaRPr lang="hu-HU" dirty="0">
              <a:solidFill>
                <a:srgbClr val="00009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62125"/>
            <a:ext cx="8332787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Moodle adatbázis táblái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7091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Statisztika (Graph Stats) blokk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24063"/>
            <a:ext cx="4752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8849"/>
            <a:ext cx="8229600" cy="677863"/>
          </a:xfrm>
        </p:spPr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Google Analytics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7484"/>
            <a:ext cx="8666163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720080"/>
          </a:xfrm>
        </p:spPr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Google Analytics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26926"/>
            <a:ext cx="6646863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hu-HU" dirty="0">
                <a:solidFill>
                  <a:srgbClr val="000090"/>
                </a:solidFill>
              </a:rPr>
              <a:t>Moodle plugin: Google Analytics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720"/>
            <a:ext cx="8570912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527</Words>
  <Application>Microsoft Macintosh PowerPoint</Application>
  <PresentationFormat>On-screen Show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Alapértelmezett terv</vt:lpstr>
      <vt:lpstr>Statisztikai eszközök a multimédiás kurzuselemek hatékonyságának elemzésére </vt:lpstr>
      <vt:lpstr>PowerPoint Presentation</vt:lpstr>
      <vt:lpstr>A Moodle saját statisztikai rendszere</vt:lpstr>
      <vt:lpstr>Moodle napló</vt:lpstr>
      <vt:lpstr>Moodle adatbázis táblái</vt:lpstr>
      <vt:lpstr>Statisztika (Graph Stats) blokk</vt:lpstr>
      <vt:lpstr>Google Analytics</vt:lpstr>
      <vt:lpstr>Google Analytics</vt:lpstr>
      <vt:lpstr>Moodle plugin: Google Analytics</vt:lpstr>
      <vt:lpstr>GA - Dimenziók és mutatók</vt:lpstr>
      <vt:lpstr>GA - Dimenziók és mutatók</vt:lpstr>
      <vt:lpstr>GA – eduplayer szűrő</vt:lpstr>
      <vt:lpstr>GA – eduplayer szűrő</vt:lpstr>
      <vt:lpstr>Excellent Analytics plugin for Microsoft Excel</vt:lpstr>
      <vt:lpstr>PowerPoint Presentation</vt:lpstr>
      <vt:lpstr>PowerPoint Presentation</vt:lpstr>
      <vt:lpstr>Google Analytics Tools - Query Explorer</vt:lpstr>
      <vt:lpstr>PowerPoint Presentation</vt:lpstr>
      <vt:lpstr>Adatból információ</vt:lpstr>
      <vt:lpstr>Elemzések előkészítése</vt:lpstr>
      <vt:lpstr>Vizsgálati célok</vt:lpstr>
      <vt:lpstr>Lehetséges vizsgálatok</vt:lpstr>
      <vt:lpstr>Alkalmazott informatika (nappali) – hallgatói kurzustevékenységek</vt:lpstr>
      <vt:lpstr>Alkalmazott informatika (levelező) – hallgatói kurzustevékenységek</vt:lpstr>
      <vt:lpstr>Kurzuselemek nézettsége</vt:lpstr>
      <vt:lpstr>Videók értékelése</vt:lpstr>
      <vt:lpstr>Videók értékelése</vt:lpstr>
      <vt:lpstr>Hallgatói viselkedés elemzése</vt:lpstr>
      <vt:lpstr>Hallgatói viselkedés elemzése</vt:lpstr>
      <vt:lpstr>Köszönöm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Tomi</dc:creator>
  <cp:lastModifiedBy>j</cp:lastModifiedBy>
  <cp:revision>37</cp:revision>
  <dcterms:created xsi:type="dcterms:W3CDTF">2014-06-17T05:21:48Z</dcterms:created>
  <dcterms:modified xsi:type="dcterms:W3CDTF">2014-07-04T16:24:07Z</dcterms:modified>
</cp:coreProperties>
</file>