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84" r:id="rId1"/>
  </p:sldMasterIdLst>
  <p:notesMasterIdLst>
    <p:notesMasterId r:id="rId39"/>
  </p:notesMasterIdLst>
  <p:sldIdLst>
    <p:sldId id="348" r:id="rId2"/>
    <p:sldId id="341" r:id="rId3"/>
    <p:sldId id="415" r:id="rId4"/>
    <p:sldId id="457" r:id="rId5"/>
    <p:sldId id="443" r:id="rId6"/>
    <p:sldId id="444" r:id="rId7"/>
    <p:sldId id="463" r:id="rId8"/>
    <p:sldId id="489" r:id="rId9"/>
    <p:sldId id="445" r:id="rId10"/>
    <p:sldId id="462" r:id="rId11"/>
    <p:sldId id="490" r:id="rId12"/>
    <p:sldId id="475" r:id="rId13"/>
    <p:sldId id="483" r:id="rId14"/>
    <p:sldId id="481" r:id="rId15"/>
    <p:sldId id="476" r:id="rId16"/>
    <p:sldId id="491" r:id="rId17"/>
    <p:sldId id="492" r:id="rId18"/>
    <p:sldId id="484" r:id="rId19"/>
    <p:sldId id="482" r:id="rId20"/>
    <p:sldId id="488" r:id="rId21"/>
    <p:sldId id="477" r:id="rId22"/>
    <p:sldId id="478" r:id="rId23"/>
    <p:sldId id="479" r:id="rId24"/>
    <p:sldId id="485" r:id="rId25"/>
    <p:sldId id="493" r:id="rId26"/>
    <p:sldId id="486" r:id="rId27"/>
    <p:sldId id="487" r:id="rId28"/>
    <p:sldId id="494" r:id="rId29"/>
    <p:sldId id="495" r:id="rId30"/>
    <p:sldId id="496" r:id="rId31"/>
    <p:sldId id="503" r:id="rId32"/>
    <p:sldId id="502" r:id="rId33"/>
    <p:sldId id="499" r:id="rId34"/>
    <p:sldId id="501" r:id="rId35"/>
    <p:sldId id="500" r:id="rId36"/>
    <p:sldId id="497" r:id="rId37"/>
    <p:sldId id="337" r:id="rId38"/>
  </p:sldIdLst>
  <p:sldSz cx="12190413" cy="6859588"/>
  <p:notesSz cx="6858000" cy="9144000"/>
  <p:custDataLst>
    <p:tags r:id="rId4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5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382636" algn="ctr" rtl="0" fontAlgn="base">
      <a:spcBef>
        <a:spcPct val="0"/>
      </a:spcBef>
      <a:spcAft>
        <a:spcPct val="0"/>
      </a:spcAft>
      <a:defRPr sz="35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765273" algn="ctr" rtl="0" fontAlgn="base">
      <a:spcBef>
        <a:spcPct val="0"/>
      </a:spcBef>
      <a:spcAft>
        <a:spcPct val="0"/>
      </a:spcAft>
      <a:defRPr sz="35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147909" algn="ctr" rtl="0" fontAlgn="base">
      <a:spcBef>
        <a:spcPct val="0"/>
      </a:spcBef>
      <a:spcAft>
        <a:spcPct val="0"/>
      </a:spcAft>
      <a:defRPr sz="35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530546" algn="ctr" rtl="0" fontAlgn="base">
      <a:spcBef>
        <a:spcPct val="0"/>
      </a:spcBef>
      <a:spcAft>
        <a:spcPct val="0"/>
      </a:spcAft>
      <a:defRPr sz="35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913182" algn="l" defTabSz="765273" rtl="0" eaLnBrk="1" latinLnBrk="0" hangingPunct="1">
      <a:defRPr sz="35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295819" algn="l" defTabSz="765273" rtl="0" eaLnBrk="1" latinLnBrk="0" hangingPunct="1">
      <a:defRPr sz="35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2678454" algn="l" defTabSz="765273" rtl="0" eaLnBrk="1" latinLnBrk="0" hangingPunct="1">
      <a:defRPr sz="35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061091" algn="l" defTabSz="765273" rtl="0" eaLnBrk="1" latinLnBrk="0" hangingPunct="1">
      <a:defRPr sz="35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82D39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9" autoAdjust="0"/>
  </p:normalViewPr>
  <p:slideViewPr>
    <p:cSldViewPr>
      <p:cViewPr varScale="1">
        <p:scale>
          <a:sx n="89" d="100"/>
          <a:sy n="89" d="100"/>
        </p:scale>
        <p:origin x="466" y="72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ropbox\Consedu\DE\Munkahely\2020-2021-&#337;sz\KONF\Adato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Munka1!$B$24</c:f>
              <c:strCache>
                <c:ptCount val="1"/>
                <c:pt idx="0">
                  <c:v>db</c:v>
                </c:pt>
              </c:strCache>
            </c:strRef>
          </c:tx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400" baseline="0"/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70F-45F4-93F3-81D6CF5C065B}"/>
                </c:ext>
              </c:extLst>
            </c:dLbl>
            <c:dLbl>
              <c:idx val="1"/>
              <c:layout>
                <c:manualLayout>
                  <c:x val="-7.7445543666016137E-2"/>
                  <c:y val="9.0481854542615921E-3"/>
                </c:manualLayout>
              </c:layout>
              <c:spPr/>
              <c:txPr>
                <a:bodyPr/>
                <a:lstStyle/>
                <a:p>
                  <a:pPr>
                    <a:defRPr sz="1400" baseline="0"/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70F-45F4-93F3-81D6CF5C065B}"/>
                </c:ext>
              </c:extLst>
            </c:dLbl>
            <c:dLbl>
              <c:idx val="2"/>
              <c:layout>
                <c:manualLayout>
                  <c:x val="-5.3490084572761741E-2"/>
                  <c:y val="1.2081756105047704E-2"/>
                </c:manualLayout>
              </c:layout>
              <c:spPr/>
              <c:txPr>
                <a:bodyPr/>
                <a:lstStyle/>
                <a:p>
                  <a:pPr>
                    <a:defRPr sz="1400" baseline="0"/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70F-45F4-93F3-81D6CF5C065B}"/>
                </c:ext>
              </c:extLst>
            </c:dLbl>
            <c:dLbl>
              <c:idx val="3"/>
              <c:layout>
                <c:manualLayout>
                  <c:x val="-2.069525764407654E-2"/>
                  <c:y val="4.1638826740618331E-3"/>
                </c:manualLayout>
              </c:layout>
              <c:spPr/>
              <c:txPr>
                <a:bodyPr/>
                <a:lstStyle/>
                <a:p>
                  <a:pPr>
                    <a:defRPr sz="1400" baseline="0"/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70F-45F4-93F3-81D6CF5C065B}"/>
                </c:ext>
              </c:extLst>
            </c:dLbl>
            <c:dLbl>
              <c:idx val="4"/>
              <c:layout>
                <c:manualLayout>
                  <c:x val="2.8905545460663571E-2"/>
                  <c:y val="8.0264987582841698E-3"/>
                </c:manualLayout>
              </c:layout>
              <c:spPr/>
              <c:txPr>
                <a:bodyPr/>
                <a:lstStyle/>
                <a:p>
                  <a:pPr>
                    <a:defRPr sz="1400" baseline="0"/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70F-45F4-93F3-81D6CF5C065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Munka1!$A$25:$A$29</c:f>
              <c:strCache>
                <c:ptCount val="5"/>
                <c:pt idx="0">
                  <c:v>PDF</c:v>
                </c:pt>
                <c:pt idx="1">
                  <c:v>Word</c:v>
                </c:pt>
                <c:pt idx="2">
                  <c:v>PowerPount</c:v>
                </c:pt>
                <c:pt idx="3">
                  <c:v>MP4</c:v>
                </c:pt>
                <c:pt idx="4">
                  <c:v>MP3</c:v>
                </c:pt>
              </c:strCache>
            </c:strRef>
          </c:cat>
          <c:val>
            <c:numRef>
              <c:f>Munka1!$B$25:$B$29</c:f>
              <c:numCache>
                <c:formatCode>General</c:formatCode>
                <c:ptCount val="5"/>
                <c:pt idx="0">
                  <c:v>315791</c:v>
                </c:pt>
                <c:pt idx="1">
                  <c:v>11734</c:v>
                </c:pt>
                <c:pt idx="2">
                  <c:v>7920</c:v>
                </c:pt>
                <c:pt idx="3">
                  <c:v>3675</c:v>
                </c:pt>
                <c:pt idx="4">
                  <c:v>3503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70F-45F4-93F3-81D6CF5C0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85015933323103143"/>
          <c:y val="0.42981552823604707"/>
          <c:w val="0.14130555801353745"/>
          <c:h val="0.28436406275974641"/>
        </c:manualLayout>
      </c:layout>
      <c:overlay val="0"/>
      <c:txPr>
        <a:bodyPr/>
        <a:lstStyle/>
        <a:p>
          <a:pPr>
            <a:defRPr sz="1400"/>
          </a:pPr>
          <a:endParaRPr lang="hu-H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88ADC-B1B9-B14F-9264-8EC0A4B99C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8F077-82B6-5641-ABBC-E420FEE293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9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26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382636" algn="l" defTabSz="3826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765273" algn="l" defTabSz="3826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147909" algn="l" defTabSz="3826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530546" algn="l" defTabSz="3826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913182" algn="l" defTabSz="3826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295819" algn="l" defTabSz="3826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678454" algn="l" defTabSz="3826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061091" algn="l" defTabSz="38263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3687" y="2131342"/>
            <a:ext cx="10363042" cy="14703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60" y="3887547"/>
            <a:ext cx="8532695" cy="1752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2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5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7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30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13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95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78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61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39E1C-7B91-445E-83A5-3338F7F08302}" type="datetimeFigureOut">
              <a:rPr lang="hu-HU"/>
              <a:pPr>
                <a:defRPr/>
              </a:pPr>
              <a:t>2024. 07. 02.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2A54D-7930-42EA-8483-591DAB25086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27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A2CD-1FD7-4D92-B2EE-BE9B156CCB6B}" type="datetimeFigureOut">
              <a:rPr lang="hu-HU"/>
              <a:pPr>
                <a:defRPr/>
              </a:pPr>
              <a:t>2024. 07. 02.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AA8E-F261-4DA2-9161-D5D3E17D6F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518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7752" y="274652"/>
            <a:ext cx="2742544" cy="585253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10117" y="274652"/>
            <a:ext cx="8084779" cy="585253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A175D-931E-4C40-9D6C-4C5DE3850116}" type="datetimeFigureOut">
              <a:rPr lang="hu-HU"/>
              <a:pPr>
                <a:defRPr/>
              </a:pPr>
              <a:t>2024. 07. 02.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AF80E-ABE7-4060-AAAE-8B851031099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68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78E25-0ED7-47AB-A05E-0CAE1DF0AE25}" type="datetimeFigureOut">
              <a:rPr lang="hu-HU"/>
              <a:pPr>
                <a:defRPr/>
              </a:pPr>
              <a:t>2024. 07. 02.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C6A37-CA74-4764-B05E-49654365D1E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71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2794" y="4407822"/>
            <a:ext cx="10361552" cy="1362093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2794" y="2907287"/>
            <a:ext cx="10361552" cy="1500535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26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5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4790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30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131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2958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6784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0610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7EF35-B9A0-4FDC-82EE-34F2579DD1E3}" type="datetimeFigureOut">
              <a:rPr lang="hu-HU"/>
              <a:pPr>
                <a:defRPr/>
              </a:pPr>
              <a:t>2024. 07. 02.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4C968-9078-496F-BF5F-F5A6FAEB855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013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10117" y="1601018"/>
            <a:ext cx="5413662" cy="45261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66636" y="1601018"/>
            <a:ext cx="5413662" cy="45261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659F-4614-4813-95DC-9A04C7361820}" type="datetimeFigureOut">
              <a:rPr lang="hu-HU"/>
              <a:pPr>
                <a:defRPr/>
              </a:pPr>
              <a:t>2024. 07. 02.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313D-51DC-474B-8350-E987E67879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5593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10116" y="1535147"/>
            <a:ext cx="5385390" cy="6397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36" indent="0">
              <a:buNone/>
              <a:defRPr sz="1700" b="1"/>
            </a:lvl2pPr>
            <a:lvl3pPr marL="765273" indent="0">
              <a:buNone/>
              <a:defRPr sz="1500" b="1"/>
            </a:lvl3pPr>
            <a:lvl4pPr marL="1147909" indent="0">
              <a:buNone/>
              <a:defRPr sz="1300" b="1"/>
            </a:lvl4pPr>
            <a:lvl5pPr marL="1530546" indent="0">
              <a:buNone/>
              <a:defRPr sz="1300" b="1"/>
            </a:lvl5pPr>
            <a:lvl6pPr marL="1913182" indent="0">
              <a:buNone/>
              <a:defRPr sz="1300" b="1"/>
            </a:lvl6pPr>
            <a:lvl7pPr marL="2295819" indent="0">
              <a:buNone/>
              <a:defRPr sz="1300" b="1"/>
            </a:lvl7pPr>
            <a:lvl8pPr marL="2678454" indent="0">
              <a:buNone/>
              <a:defRPr sz="1300" b="1"/>
            </a:lvl8pPr>
            <a:lvl9pPr marL="3061091" indent="0">
              <a:buNone/>
              <a:defRPr sz="13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0116" y="2174882"/>
            <a:ext cx="5385390" cy="395230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935" y="1535147"/>
            <a:ext cx="5388364" cy="639736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36" indent="0">
              <a:buNone/>
              <a:defRPr sz="1700" b="1"/>
            </a:lvl2pPr>
            <a:lvl3pPr marL="765273" indent="0">
              <a:buNone/>
              <a:defRPr sz="1500" b="1"/>
            </a:lvl3pPr>
            <a:lvl4pPr marL="1147909" indent="0">
              <a:buNone/>
              <a:defRPr sz="1300" b="1"/>
            </a:lvl4pPr>
            <a:lvl5pPr marL="1530546" indent="0">
              <a:buNone/>
              <a:defRPr sz="1300" b="1"/>
            </a:lvl5pPr>
            <a:lvl6pPr marL="1913182" indent="0">
              <a:buNone/>
              <a:defRPr sz="1300" b="1"/>
            </a:lvl6pPr>
            <a:lvl7pPr marL="2295819" indent="0">
              <a:buNone/>
              <a:defRPr sz="1300" b="1"/>
            </a:lvl7pPr>
            <a:lvl8pPr marL="2678454" indent="0">
              <a:buNone/>
              <a:defRPr sz="1300" b="1"/>
            </a:lvl8pPr>
            <a:lvl9pPr marL="3061091" indent="0">
              <a:buNone/>
              <a:defRPr sz="13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935" y="2174882"/>
            <a:ext cx="5388364" cy="395230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7E95-D210-4132-810C-B746115DB8E5}" type="datetimeFigureOut">
              <a:rPr lang="hu-HU"/>
              <a:pPr>
                <a:defRPr/>
              </a:pPr>
              <a:t>2024. 07. 02.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97E0-9001-43F0-9ADF-36553DE6209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71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7C778-D899-4288-B528-ED7AA74AA5D3}" type="datetimeFigureOut">
              <a:rPr lang="hu-HU"/>
              <a:pPr>
                <a:defRPr/>
              </a:pPr>
              <a:t>2024. 07. 02.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7E2E0-AC83-4646-B023-55313ABADC1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35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B44F-06EE-48DF-98F9-FB7C6A7257E9}" type="datetimeFigureOut">
              <a:rPr lang="hu-HU"/>
              <a:pPr>
                <a:defRPr/>
              </a:pPr>
              <a:t>2024. 07. 02.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CBF4-E404-461A-87D9-304AD76AB2A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60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0117" y="273537"/>
            <a:ext cx="4010397" cy="116224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345" y="273536"/>
            <a:ext cx="6813953" cy="5853648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0117" y="1435781"/>
            <a:ext cx="4010397" cy="4691405"/>
          </a:xfrm>
        </p:spPr>
        <p:txBody>
          <a:bodyPr/>
          <a:lstStyle>
            <a:lvl1pPr marL="0" indent="0">
              <a:buNone/>
              <a:defRPr sz="1200"/>
            </a:lvl1pPr>
            <a:lvl2pPr marL="382636" indent="0">
              <a:buNone/>
              <a:defRPr sz="1100"/>
            </a:lvl2pPr>
            <a:lvl3pPr marL="765273" indent="0">
              <a:buNone/>
              <a:defRPr sz="800"/>
            </a:lvl3pPr>
            <a:lvl4pPr marL="1147909" indent="0">
              <a:buNone/>
              <a:defRPr sz="800"/>
            </a:lvl4pPr>
            <a:lvl5pPr marL="1530546" indent="0">
              <a:buNone/>
              <a:defRPr sz="800"/>
            </a:lvl5pPr>
            <a:lvl6pPr marL="1913182" indent="0">
              <a:buNone/>
              <a:defRPr sz="800"/>
            </a:lvl6pPr>
            <a:lvl7pPr marL="2295819" indent="0">
              <a:buNone/>
              <a:defRPr sz="800"/>
            </a:lvl7pPr>
            <a:lvl8pPr marL="2678454" indent="0">
              <a:buNone/>
              <a:defRPr sz="800"/>
            </a:lvl8pPr>
            <a:lvl9pPr marL="3061091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77668-BBDE-4ADB-B6B8-8AD4B61C386D}" type="datetimeFigureOut">
              <a:rPr lang="hu-HU"/>
              <a:pPr>
                <a:defRPr/>
              </a:pPr>
              <a:t>2024. 07. 02.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B2EF-4C5E-4C5F-AE75-1DB4A7934BF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388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869" y="4801936"/>
            <a:ext cx="7313951" cy="567166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869" y="612943"/>
            <a:ext cx="7313951" cy="4115306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2636" indent="0">
              <a:buNone/>
              <a:defRPr sz="2400"/>
            </a:lvl2pPr>
            <a:lvl3pPr marL="765273" indent="0">
              <a:buNone/>
              <a:defRPr sz="2000"/>
            </a:lvl3pPr>
            <a:lvl4pPr marL="1147909" indent="0">
              <a:buNone/>
              <a:defRPr sz="1700"/>
            </a:lvl4pPr>
            <a:lvl5pPr marL="1530546" indent="0">
              <a:buNone/>
              <a:defRPr sz="1700"/>
            </a:lvl5pPr>
            <a:lvl6pPr marL="1913182" indent="0">
              <a:buNone/>
              <a:defRPr sz="1700"/>
            </a:lvl6pPr>
            <a:lvl7pPr marL="2295819" indent="0">
              <a:buNone/>
              <a:defRPr sz="1700"/>
            </a:lvl7pPr>
            <a:lvl8pPr marL="2678454" indent="0">
              <a:buNone/>
              <a:defRPr sz="1700"/>
            </a:lvl8pPr>
            <a:lvl9pPr marL="3061091" indent="0">
              <a:buNone/>
              <a:defRPr sz="17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869" y="5369102"/>
            <a:ext cx="7313951" cy="804974"/>
          </a:xfrm>
        </p:spPr>
        <p:txBody>
          <a:bodyPr/>
          <a:lstStyle>
            <a:lvl1pPr marL="0" indent="0">
              <a:buNone/>
              <a:defRPr sz="1200"/>
            </a:lvl1pPr>
            <a:lvl2pPr marL="382636" indent="0">
              <a:buNone/>
              <a:defRPr sz="1100"/>
            </a:lvl2pPr>
            <a:lvl3pPr marL="765273" indent="0">
              <a:buNone/>
              <a:defRPr sz="800"/>
            </a:lvl3pPr>
            <a:lvl4pPr marL="1147909" indent="0">
              <a:buNone/>
              <a:defRPr sz="800"/>
            </a:lvl4pPr>
            <a:lvl5pPr marL="1530546" indent="0">
              <a:buNone/>
              <a:defRPr sz="800"/>
            </a:lvl5pPr>
            <a:lvl6pPr marL="1913182" indent="0">
              <a:buNone/>
              <a:defRPr sz="800"/>
            </a:lvl6pPr>
            <a:lvl7pPr marL="2295819" indent="0">
              <a:buNone/>
              <a:defRPr sz="800"/>
            </a:lvl7pPr>
            <a:lvl8pPr marL="2678454" indent="0">
              <a:buNone/>
              <a:defRPr sz="800"/>
            </a:lvl8pPr>
            <a:lvl9pPr marL="3061091" indent="0">
              <a:buNone/>
              <a:defRPr sz="8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9895C-235D-4EBE-93C9-0901C9EB5DF9}" type="datetimeFigureOut">
              <a:rPr lang="hu-HU"/>
              <a:pPr>
                <a:defRPr/>
              </a:pPr>
              <a:t>2024. 07. 02.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5A042-68ED-4EA5-8967-C3EDEE103CE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92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2D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hely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0413" cy="1353161"/>
          </a:xfrm>
          <a:prstGeom prst="rect">
            <a:avLst/>
          </a:prstGeom>
          <a:solidFill>
            <a:srgbClr val="E6E7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527" tIns="38263" rIns="76527" bIns="382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2051" name="Szöveg helye 2"/>
          <p:cNvSpPr>
            <a:spLocks noGrp="1"/>
          </p:cNvSpPr>
          <p:nvPr>
            <p:ph type="body" idx="1"/>
          </p:nvPr>
        </p:nvSpPr>
        <p:spPr bwMode="auto">
          <a:xfrm>
            <a:off x="610117" y="1601018"/>
            <a:ext cx="10970181" cy="452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527" tIns="38263" rIns="76527" bIns="38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10117" y="6358293"/>
            <a:ext cx="2843735" cy="365085"/>
          </a:xfrm>
          <a:prstGeom prst="rect">
            <a:avLst/>
          </a:prstGeom>
        </p:spPr>
        <p:txBody>
          <a:bodyPr vert="horz" lIns="76527" tIns="38263" rIns="76527" bIns="38263" rtlCol="0" anchor="ctr"/>
          <a:lstStyle>
            <a:lvl1pPr algn="l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DE064C-BC76-4523-867E-CA447D0B1704}" type="datetimeFigureOut">
              <a:rPr lang="hu-HU"/>
              <a:pPr>
                <a:defRPr/>
              </a:pPr>
              <a:t>2024. 07. 02.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158" y="6358293"/>
            <a:ext cx="3860099" cy="365085"/>
          </a:xfrm>
          <a:prstGeom prst="rect">
            <a:avLst/>
          </a:prstGeom>
        </p:spPr>
        <p:txBody>
          <a:bodyPr vert="horz" lIns="76527" tIns="38263" rIns="76527" bIns="38263" rtlCol="0" anchor="ctr"/>
          <a:lstStyle>
            <a:lvl1pPr algn="ct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6563" y="6358293"/>
            <a:ext cx="2843735" cy="365085"/>
          </a:xfrm>
          <a:prstGeom prst="rect">
            <a:avLst/>
          </a:prstGeom>
        </p:spPr>
        <p:txBody>
          <a:bodyPr vert="horz" lIns="76527" tIns="38263" rIns="76527" bIns="38263" rtlCol="0" anchor="ctr"/>
          <a:lstStyle>
            <a:lvl1pPr algn="r">
              <a:defRPr sz="11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EFDE9B-EBC4-4817-ACAE-691D3B0CA5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marL="150132" algn="l" rtl="0" fontAlgn="base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50132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marL="150132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marL="150132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marL="150132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532768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915405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298041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680678" algn="l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86977" indent="-28697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bg1"/>
          </a:solidFill>
          <a:latin typeface="+mn-lt"/>
          <a:ea typeface="+mn-ea"/>
          <a:cs typeface="+mn-cs"/>
        </a:defRPr>
      </a:lvl1pPr>
      <a:lvl2pPr marL="621784" indent="-23914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56591" indent="-19131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39228" indent="-19131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bg1"/>
          </a:solidFill>
          <a:latin typeface="+mn-lt"/>
          <a:ea typeface="+mn-ea"/>
          <a:cs typeface="+mn-cs"/>
        </a:defRPr>
      </a:lvl4pPr>
      <a:lvl5pPr marL="1721864" indent="-19131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bg1"/>
          </a:solidFill>
          <a:latin typeface="+mn-lt"/>
          <a:ea typeface="+mn-ea"/>
          <a:cs typeface="+mn-cs"/>
        </a:defRPr>
      </a:lvl5pPr>
      <a:lvl6pPr marL="2104499" indent="-191318" algn="l" defTabSz="76527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136" indent="-191318" algn="l" defTabSz="76527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69772" indent="-191318" algn="l" defTabSz="76527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52409" indent="-191318" algn="l" defTabSz="76527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65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36" algn="l" defTabSz="765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73" algn="l" defTabSz="765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09" algn="l" defTabSz="765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46" algn="l" defTabSz="765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182" algn="l" defTabSz="765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19" algn="l" defTabSz="765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454" algn="l" defTabSz="765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091" algn="l" defTabSz="765273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ptools4learning.com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3429794"/>
            <a:ext cx="12190413" cy="342979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182D39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artalom helye 6"/>
          <p:cNvSpPr txBox="1">
            <a:spLocks/>
          </p:cNvSpPr>
          <p:nvPr/>
        </p:nvSpPr>
        <p:spPr>
          <a:xfrm>
            <a:off x="1" y="621282"/>
            <a:ext cx="12190412" cy="864296"/>
          </a:xfrm>
          <a:prstGeom prst="rect">
            <a:avLst/>
          </a:prstGeom>
        </p:spPr>
        <p:txBody>
          <a:bodyPr lIns="121917" tIns="60958" rIns="121917" bIns="60958"/>
          <a:lstStyle>
            <a:lvl1pPr marL="215238" indent="-21523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hu-HU" sz="2400" dirty="0" smtClean="0"/>
              <a:t>Papp Gyula</a:t>
            </a:r>
            <a:r>
              <a:rPr lang="hu-HU" sz="2400" dirty="0"/>
              <a:t/>
            </a:r>
            <a:br>
              <a:rPr lang="hu-HU" sz="2400" dirty="0"/>
            </a:br>
            <a:r>
              <a:rPr lang="hu-HU" sz="2400" dirty="0" smtClean="0"/>
              <a:t>Debreceni Egyetem </a:t>
            </a:r>
            <a:r>
              <a:rPr lang="hu-HU" sz="2400" dirty="0"/>
              <a:t>– </a:t>
            </a:r>
            <a:r>
              <a:rPr lang="hu-HU" sz="2400" dirty="0" smtClean="0"/>
              <a:t>Multimédia és  </a:t>
            </a:r>
            <a:r>
              <a:rPr lang="hu-HU" sz="2400" dirty="0"/>
              <a:t>E-</a:t>
            </a:r>
            <a:r>
              <a:rPr lang="hu-HU" sz="2400" dirty="0" err="1"/>
              <a:t>learning</a:t>
            </a:r>
            <a:r>
              <a:rPr lang="hu-HU" sz="2400" dirty="0"/>
              <a:t> T</a:t>
            </a:r>
            <a:r>
              <a:rPr lang="hu-HU" sz="2400" dirty="0" smtClean="0"/>
              <a:t>echnikai Központ </a:t>
            </a:r>
            <a:endParaRPr lang="hu-HU" sz="24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" y="1485578"/>
            <a:ext cx="12190412" cy="2116154"/>
          </a:xfrm>
          <a:noFill/>
        </p:spPr>
        <p:txBody>
          <a:bodyPr/>
          <a:lstStyle/>
          <a:p>
            <a:pPr algn="ctr"/>
            <a:r>
              <a:rPr lang="hu-HU" sz="5600" dirty="0">
                <a:solidFill>
                  <a:schemeClr val="bg1"/>
                </a:solidFill>
              </a:rPr>
              <a:t>Digitális eszközhasználat a </a:t>
            </a:r>
            <a:r>
              <a:rPr lang="hu-HU" sz="5600" dirty="0" smtClean="0">
                <a:solidFill>
                  <a:schemeClr val="bg1"/>
                </a:solidFill>
              </a:rPr>
              <a:t/>
            </a:r>
            <a:br>
              <a:rPr lang="hu-HU" sz="5600" dirty="0" smtClean="0">
                <a:solidFill>
                  <a:schemeClr val="bg1"/>
                </a:solidFill>
              </a:rPr>
            </a:br>
            <a:r>
              <a:rPr lang="hu-HU" sz="5600" dirty="0" smtClean="0">
                <a:solidFill>
                  <a:schemeClr val="bg1"/>
                </a:solidFill>
              </a:rPr>
              <a:t>Debreceni </a:t>
            </a:r>
            <a:r>
              <a:rPr lang="hu-HU" sz="5600" dirty="0">
                <a:solidFill>
                  <a:schemeClr val="bg1"/>
                </a:solidFill>
              </a:rPr>
              <a:t>Egyetemen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06" y="5085557"/>
            <a:ext cx="1631969" cy="16142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302" y="5553828"/>
            <a:ext cx="5223038" cy="130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Top </a:t>
            </a:r>
            <a:r>
              <a:rPr lang="hu-HU" dirty="0" err="1"/>
              <a:t>Tools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smtClean="0"/>
              <a:t>2022 – LMS rendszerek (Top100)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32776" y="6557720"/>
            <a:ext cx="2916818" cy="29238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hu-HU" sz="1100" dirty="0" err="1" smtClean="0"/>
              <a:t>Source</a:t>
            </a:r>
            <a:r>
              <a:rPr lang="hu-HU" sz="1100" dirty="0" smtClean="0"/>
              <a:t>: </a:t>
            </a:r>
            <a:r>
              <a:rPr lang="hu-HU" sz="1100" dirty="0"/>
              <a:t>https://www.toptools4learning.com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10117" y="1505387"/>
            <a:ext cx="10970181" cy="5069887"/>
          </a:xfrm>
        </p:spPr>
        <p:txBody>
          <a:bodyPr/>
          <a:lstStyle/>
          <a:p>
            <a:r>
              <a:rPr lang="hu-HU" sz="3100" dirty="0" err="1"/>
              <a:t>Google</a:t>
            </a:r>
            <a:r>
              <a:rPr lang="hu-HU" sz="3100" dirty="0"/>
              <a:t> </a:t>
            </a:r>
            <a:r>
              <a:rPr lang="hu-HU" sz="3100" dirty="0" err="1"/>
              <a:t>Classroom</a:t>
            </a:r>
            <a:r>
              <a:rPr lang="hu-HU" sz="3100" dirty="0"/>
              <a:t> – </a:t>
            </a:r>
            <a:r>
              <a:rPr lang="hu-HU" sz="3100" dirty="0" smtClean="0"/>
              <a:t>32 (-15)</a:t>
            </a:r>
            <a:endParaRPr lang="hu-HU" sz="3100" dirty="0"/>
          </a:p>
          <a:p>
            <a:r>
              <a:rPr lang="hu-HU" sz="3100" dirty="0" err="1"/>
              <a:t>Moodle</a:t>
            </a:r>
            <a:r>
              <a:rPr lang="hu-HU" sz="3100" dirty="0"/>
              <a:t> – </a:t>
            </a:r>
            <a:r>
              <a:rPr lang="hu-HU" sz="3100" dirty="0" smtClean="0"/>
              <a:t>39 (-1) </a:t>
            </a:r>
            <a:endParaRPr lang="hu-HU" sz="3100" dirty="0"/>
          </a:p>
          <a:p>
            <a:r>
              <a:rPr lang="hu-HU" sz="3100" dirty="0" err="1"/>
              <a:t>aNewSpring</a:t>
            </a:r>
            <a:r>
              <a:rPr lang="hu-HU" sz="3100" dirty="0"/>
              <a:t> – 66 (+1) </a:t>
            </a:r>
            <a:endParaRPr lang="hu-HU" sz="3100" dirty="0" smtClean="0"/>
          </a:p>
          <a:p>
            <a:r>
              <a:rPr lang="hu-HU" sz="3100" dirty="0" err="1" smtClean="0"/>
              <a:t>Canvas</a:t>
            </a:r>
            <a:r>
              <a:rPr lang="hu-HU" sz="3100" dirty="0" smtClean="0"/>
              <a:t> </a:t>
            </a:r>
            <a:r>
              <a:rPr lang="hu-HU" sz="3100" dirty="0"/>
              <a:t>– </a:t>
            </a:r>
            <a:r>
              <a:rPr lang="hu-HU" sz="3100" dirty="0" smtClean="0"/>
              <a:t>72 (-15) </a:t>
            </a:r>
            <a:endParaRPr lang="hu-HU" sz="3100" dirty="0"/>
          </a:p>
        </p:txBody>
      </p:sp>
    </p:spTree>
    <p:extLst>
      <p:ext uri="{BB962C8B-B14F-4D97-AF65-F5344CB8AC3E}">
        <p14:creationId xmlns:p14="http://schemas.microsoft.com/office/powerpoint/2010/main" val="40462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Top </a:t>
            </a:r>
            <a:r>
              <a:rPr lang="hu-HU" dirty="0" err="1"/>
              <a:t>Tools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smtClean="0"/>
              <a:t>2023 – LMS rendszerek (Top100)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32776" y="6557720"/>
            <a:ext cx="2916818" cy="29238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hu-HU" sz="1100" dirty="0" err="1" smtClean="0"/>
              <a:t>Source</a:t>
            </a:r>
            <a:r>
              <a:rPr lang="hu-HU" sz="1100" dirty="0" smtClean="0"/>
              <a:t>: </a:t>
            </a:r>
            <a:r>
              <a:rPr lang="hu-HU" sz="1100" dirty="0"/>
              <a:t>https://www.toptools4learning.com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10117" y="1505387"/>
            <a:ext cx="10970181" cy="5069887"/>
          </a:xfrm>
        </p:spPr>
        <p:txBody>
          <a:bodyPr/>
          <a:lstStyle/>
          <a:p>
            <a:r>
              <a:rPr lang="hu-HU" sz="3100" dirty="0"/>
              <a:t>Google </a:t>
            </a:r>
            <a:r>
              <a:rPr lang="hu-HU" sz="3100" dirty="0" err="1"/>
              <a:t>Classroom</a:t>
            </a:r>
            <a:r>
              <a:rPr lang="hu-HU" sz="3100" dirty="0"/>
              <a:t> – </a:t>
            </a:r>
            <a:r>
              <a:rPr lang="hu-HU" sz="3100" dirty="0" smtClean="0"/>
              <a:t>17 (+15)</a:t>
            </a:r>
            <a:endParaRPr lang="hu-HU" sz="3100" dirty="0"/>
          </a:p>
          <a:p>
            <a:r>
              <a:rPr lang="hu-HU" sz="3100" dirty="0" err="1"/>
              <a:t>Moodle</a:t>
            </a:r>
            <a:r>
              <a:rPr lang="hu-HU" sz="3100" dirty="0"/>
              <a:t> – </a:t>
            </a:r>
            <a:r>
              <a:rPr lang="hu-HU" sz="3100" dirty="0" smtClean="0"/>
              <a:t>39 () </a:t>
            </a:r>
            <a:endParaRPr lang="hu-HU" sz="3100" dirty="0"/>
          </a:p>
          <a:p>
            <a:r>
              <a:rPr lang="hu-HU" sz="3100" dirty="0" err="1"/>
              <a:t>Canvas</a:t>
            </a:r>
            <a:r>
              <a:rPr lang="hu-HU" sz="3100" dirty="0"/>
              <a:t> – 79 (-7) </a:t>
            </a:r>
          </a:p>
          <a:p>
            <a:r>
              <a:rPr lang="hu-HU" sz="3100" dirty="0" err="1" smtClean="0"/>
              <a:t>aNewSpring</a:t>
            </a:r>
            <a:r>
              <a:rPr lang="hu-HU" sz="3100" dirty="0" smtClean="0"/>
              <a:t> </a:t>
            </a:r>
            <a:r>
              <a:rPr lang="hu-HU" sz="3100" dirty="0"/>
              <a:t>– </a:t>
            </a:r>
            <a:r>
              <a:rPr lang="hu-HU" sz="3100" dirty="0" smtClean="0"/>
              <a:t>90 (-24) </a:t>
            </a:r>
          </a:p>
        </p:txBody>
      </p:sp>
    </p:spTree>
    <p:extLst>
      <p:ext uri="{BB962C8B-B14F-4D97-AF65-F5344CB8AC3E}">
        <p14:creationId xmlns:p14="http://schemas.microsoft.com/office/powerpoint/2010/main" val="418506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5474" y="0"/>
            <a:ext cx="12215887" cy="1353161"/>
          </a:xfrm>
        </p:spPr>
        <p:txBody>
          <a:bodyPr/>
          <a:lstStyle/>
          <a:p>
            <a:r>
              <a:rPr lang="hu-HU" dirty="0" smtClean="0"/>
              <a:t>Debreceni Egyetem</a:t>
            </a:r>
            <a:endParaRPr lang="hu-HU" dirty="0"/>
          </a:p>
        </p:txBody>
      </p:sp>
      <p:pic>
        <p:nvPicPr>
          <p:cNvPr id="1026" name="Picture 2" descr="Debreceni Egyetem: továbbra is az ország második legnépszerűbb egyeteme a  debreceni – SzakmaPORTÁ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" y="1629594"/>
            <a:ext cx="12188991" cy="49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Mit vizsgáltunk?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32776" y="6557720"/>
            <a:ext cx="2916818" cy="29238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hu-HU" sz="1100" dirty="0" err="1" smtClean="0"/>
              <a:t>Source</a:t>
            </a:r>
            <a:r>
              <a:rPr lang="hu-HU" sz="1100" dirty="0" smtClean="0"/>
              <a:t>: </a:t>
            </a:r>
            <a:r>
              <a:rPr lang="hu-HU" sz="1100" dirty="0"/>
              <a:t>https://www.toptools4learning.com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10117" y="1505387"/>
            <a:ext cx="10970181" cy="5069887"/>
          </a:xfrm>
        </p:spPr>
        <p:txBody>
          <a:bodyPr/>
          <a:lstStyle/>
          <a:p>
            <a:r>
              <a:rPr lang="hu-HU" sz="3100" dirty="0"/>
              <a:t>o</a:t>
            </a:r>
            <a:r>
              <a:rPr lang="hu-HU" sz="3100" dirty="0" smtClean="0"/>
              <a:t>ld.elearning.unideb.hu – 2020. 08. – 2023. 08. </a:t>
            </a:r>
            <a:endParaRPr lang="hu-HU" sz="3100" dirty="0"/>
          </a:p>
          <a:p>
            <a:r>
              <a:rPr lang="hu-HU" sz="3100" dirty="0" smtClean="0"/>
              <a:t>old.elearning.med.unideb.hu </a:t>
            </a:r>
            <a:r>
              <a:rPr lang="hu-HU" sz="3100" dirty="0"/>
              <a:t>– 2020. 08. – 2023. 08</a:t>
            </a:r>
            <a:r>
              <a:rPr lang="hu-HU" sz="3100" dirty="0" smtClean="0"/>
              <a:t>.</a:t>
            </a:r>
          </a:p>
          <a:p>
            <a:r>
              <a:rPr lang="hu-HU" sz="3100" dirty="0"/>
              <a:t>elearning.unideb.hu – 2023. 08. </a:t>
            </a:r>
            <a:r>
              <a:rPr lang="hu-HU" sz="3100" dirty="0" smtClean="0"/>
              <a:t>– </a:t>
            </a:r>
            <a:endParaRPr lang="hu-HU" sz="3100" dirty="0"/>
          </a:p>
          <a:p>
            <a:r>
              <a:rPr lang="hu-HU" sz="3100" dirty="0" smtClean="0"/>
              <a:t>elearning.med.unideb.hu – 2023</a:t>
            </a:r>
            <a:r>
              <a:rPr lang="hu-HU" sz="3100" dirty="0"/>
              <a:t>. 08. –</a:t>
            </a:r>
          </a:p>
        </p:txBody>
      </p:sp>
    </p:spTree>
    <p:extLst>
      <p:ext uri="{BB962C8B-B14F-4D97-AF65-F5344CB8AC3E}">
        <p14:creationId xmlns:p14="http://schemas.microsoft.com/office/powerpoint/2010/main" val="8818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Mivel dolgoztunk?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10117" y="1505387"/>
            <a:ext cx="10970181" cy="5069887"/>
          </a:xfrm>
          <a:prstGeom prst="rect">
            <a:avLst/>
          </a:prstGeom>
        </p:spPr>
        <p:txBody>
          <a:bodyPr lIns="121917" tIns="60958" rIns="121917" bIns="60958"/>
          <a:lstStyle>
            <a:lvl1pPr marL="215238" indent="-21523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strike="sngStrike" dirty="0" smtClean="0"/>
              <a:t>Moodle </a:t>
            </a:r>
            <a:r>
              <a:rPr lang="en-US" sz="3100" strike="sngStrike" dirty="0"/>
              <a:t>- Analytics (activity tracking)</a:t>
            </a:r>
          </a:p>
          <a:p>
            <a:r>
              <a:rPr lang="hu-HU" sz="3100" dirty="0" err="1" smtClean="0"/>
              <a:t>Moodle</a:t>
            </a:r>
            <a:r>
              <a:rPr lang="hu-HU" sz="3100" dirty="0" smtClean="0"/>
              <a:t> </a:t>
            </a:r>
            <a:r>
              <a:rPr lang="hu-HU" sz="3100" dirty="0" err="1" smtClean="0"/>
              <a:t>adatmázis</a:t>
            </a:r>
            <a:r>
              <a:rPr lang="hu-HU" sz="3100" dirty="0" smtClean="0"/>
              <a:t> – </a:t>
            </a:r>
            <a:r>
              <a:rPr lang="hu-HU" sz="3100" dirty="0" err="1" smtClean="0"/>
              <a:t>Adminer</a:t>
            </a:r>
            <a:r>
              <a:rPr lang="hu-HU" sz="3100" dirty="0" smtClean="0"/>
              <a:t> </a:t>
            </a:r>
          </a:p>
          <a:p>
            <a:r>
              <a:rPr lang="en-US" sz="3100" dirty="0" smtClean="0"/>
              <a:t>Moodle </a:t>
            </a:r>
            <a:r>
              <a:rPr lang="en-US" sz="3100" dirty="0"/>
              <a:t>- </a:t>
            </a:r>
            <a:r>
              <a:rPr lang="hu-HU" sz="3100" dirty="0" smtClean="0"/>
              <a:t>Jelentések</a:t>
            </a:r>
            <a:endParaRPr lang="en-US" sz="3100" dirty="0"/>
          </a:p>
          <a:p>
            <a:r>
              <a:rPr lang="en-US" sz="3100" dirty="0" smtClean="0"/>
              <a:t>Ad-hoc </a:t>
            </a:r>
            <a:r>
              <a:rPr lang="en-US" sz="3100" dirty="0"/>
              <a:t>database </a:t>
            </a:r>
            <a:r>
              <a:rPr lang="en-US" sz="3100" dirty="0" smtClean="0"/>
              <a:t>queries</a:t>
            </a:r>
            <a:r>
              <a:rPr lang="hu-HU" sz="3100" dirty="0" smtClean="0"/>
              <a:t> (kiegészítő modul)</a:t>
            </a:r>
            <a:endParaRPr lang="en-US" sz="3100" dirty="0"/>
          </a:p>
          <a:p>
            <a:r>
              <a:rPr lang="en-US" sz="3100" dirty="0" err="1"/>
              <a:t>IntelliBoard</a:t>
            </a:r>
            <a:r>
              <a:rPr lang="en-US" sz="3100" dirty="0" smtClean="0"/>
              <a:t>™</a:t>
            </a:r>
            <a:endParaRPr lang="hu-HU" sz="3100" dirty="0" smtClean="0"/>
          </a:p>
          <a:p>
            <a:r>
              <a:rPr lang="hu-HU" sz="3100" dirty="0" err="1" smtClean="0"/>
              <a:t>Growth</a:t>
            </a:r>
            <a:r>
              <a:rPr lang="hu-HU" sz="3100" dirty="0" smtClean="0"/>
              <a:t> </a:t>
            </a:r>
            <a:r>
              <a:rPr lang="hu-HU" sz="3100" dirty="0" err="1" smtClean="0"/>
              <a:t>report</a:t>
            </a:r>
            <a:r>
              <a:rPr lang="hu-HU" sz="3100" dirty="0" smtClean="0"/>
              <a:t> (kiegészítő modul)</a:t>
            </a:r>
            <a:endParaRPr lang="en-US" sz="3100" dirty="0"/>
          </a:p>
        </p:txBody>
      </p:sp>
      <p:sp>
        <p:nvSpPr>
          <p:cNvPr id="3" name="AutoShape 2" descr="IntelliBoard - Your Data. Right Here. Right Now."/>
          <p:cNvSpPr>
            <a:spLocks noChangeAspect="1" noChangeArrowheads="1"/>
          </p:cNvSpPr>
          <p:nvPr/>
        </p:nvSpPr>
        <p:spPr bwMode="auto">
          <a:xfrm>
            <a:off x="207406" y="-192661"/>
            <a:ext cx="406347" cy="4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6" name="AutoShape 4" descr="IntelliBoard - Your Data. Right Here. Right Now."/>
          <p:cNvSpPr>
            <a:spLocks noChangeAspect="1" noChangeArrowheads="1"/>
          </p:cNvSpPr>
          <p:nvPr/>
        </p:nvSpPr>
        <p:spPr bwMode="auto">
          <a:xfrm>
            <a:off x="410580" y="10586"/>
            <a:ext cx="406347" cy="4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6" descr="IntelliBoard - Your Data. Right Here. Right Now."/>
          <p:cNvSpPr>
            <a:spLocks noChangeAspect="1" noChangeArrowheads="1"/>
          </p:cNvSpPr>
          <p:nvPr/>
        </p:nvSpPr>
        <p:spPr bwMode="auto">
          <a:xfrm>
            <a:off x="613753" y="213833"/>
            <a:ext cx="406347" cy="40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22" y="5447259"/>
            <a:ext cx="4794389" cy="1091884"/>
          </a:xfrm>
          <a:prstGeom prst="rect">
            <a:avLst/>
          </a:prstGeo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7E2E0-AC83-4646-B023-55313ABADC1D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942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Alapstatisztikák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7E2E0-AC83-4646-B023-55313ABADC1D}" type="slidenum">
              <a:rPr lang="hu-HU" smtClean="0"/>
              <a:pPr>
                <a:defRPr/>
              </a:pPr>
              <a:t>15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343183" y="260707"/>
            <a:ext cx="4735822" cy="36941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l"/>
            <a:r>
              <a:rPr lang="hu-HU" sz="1600" dirty="0" err="1">
                <a:solidFill>
                  <a:schemeClr val="tx1"/>
                </a:solidFill>
              </a:rPr>
              <a:t>Source</a:t>
            </a:r>
            <a:r>
              <a:rPr lang="hu-HU" sz="1600" dirty="0">
                <a:solidFill>
                  <a:schemeClr val="tx1"/>
                </a:solidFill>
              </a:rPr>
              <a:t>: </a:t>
            </a:r>
            <a:r>
              <a:rPr lang="hu-HU" sz="1600" dirty="0" smtClean="0">
                <a:solidFill>
                  <a:schemeClr val="tx1"/>
                </a:solidFill>
              </a:rPr>
              <a:t>Ad-hoc </a:t>
            </a:r>
            <a:r>
              <a:rPr lang="hu-HU" sz="1600" dirty="0" err="1" smtClean="0">
                <a:solidFill>
                  <a:schemeClr val="tx1"/>
                </a:solidFill>
              </a:rPr>
              <a:t>database</a:t>
            </a:r>
            <a:r>
              <a:rPr lang="hu-HU" sz="1600" dirty="0" smtClean="0">
                <a:solidFill>
                  <a:schemeClr val="tx1"/>
                </a:solidFill>
              </a:rPr>
              <a:t> </a:t>
            </a:r>
            <a:r>
              <a:rPr lang="hu-HU" sz="1600" dirty="0" err="1" smtClean="0">
                <a:solidFill>
                  <a:schemeClr val="tx1"/>
                </a:solidFill>
              </a:rPr>
              <a:t>queries</a:t>
            </a: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7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SCORM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599262" y="1505387"/>
            <a:ext cx="4981036" cy="5069887"/>
          </a:xfrm>
        </p:spPr>
        <p:txBody>
          <a:bodyPr/>
          <a:lstStyle/>
          <a:p>
            <a:pPr marL="0" indent="0">
              <a:buNone/>
            </a:pPr>
            <a:r>
              <a:rPr lang="hu-HU" sz="3100" b="1" dirty="0" smtClean="0"/>
              <a:t>Szerzői rendszerek</a:t>
            </a:r>
          </a:p>
          <a:p>
            <a:r>
              <a:rPr lang="hu-HU" sz="3100" dirty="0" err="1" smtClean="0"/>
              <a:t>iSpring</a:t>
            </a:r>
            <a:endParaRPr lang="hu-HU" sz="3100" dirty="0" smtClean="0"/>
          </a:p>
          <a:p>
            <a:r>
              <a:rPr lang="hu-HU" sz="3100" dirty="0" err="1" smtClean="0"/>
              <a:t>iSpring</a:t>
            </a:r>
            <a:r>
              <a:rPr lang="hu-HU" sz="3100" dirty="0" smtClean="0"/>
              <a:t> free</a:t>
            </a:r>
          </a:p>
          <a:p>
            <a:r>
              <a:rPr lang="hu-HU" sz="3100" dirty="0" smtClean="0"/>
              <a:t>Adobe </a:t>
            </a:r>
            <a:r>
              <a:rPr lang="hu-HU" sz="3100" dirty="0" err="1" smtClean="0"/>
              <a:t>Captivate</a:t>
            </a:r>
            <a:endParaRPr lang="hu-HU" sz="3100" dirty="0" smtClean="0"/>
          </a:p>
          <a:p>
            <a:r>
              <a:rPr lang="hu-HU" sz="3100" dirty="0" err="1" smtClean="0"/>
              <a:t>eXe</a:t>
            </a:r>
            <a:endParaRPr lang="hu-HU" sz="3100" dirty="0" smtClean="0"/>
          </a:p>
          <a:p>
            <a:r>
              <a:rPr lang="hu-HU" sz="3100" dirty="0" smtClean="0"/>
              <a:t>ismeretlen</a:t>
            </a:r>
            <a:endParaRPr lang="hu-HU" sz="31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0" y="2205658"/>
            <a:ext cx="6247855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H5P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98" y="2290962"/>
            <a:ext cx="3357786" cy="335778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1845618"/>
            <a:ext cx="70389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Karok – különbségek (2022)</a:t>
            </a:r>
            <a:endParaRPr lang="hu-HU" dirty="0"/>
          </a:p>
        </p:txBody>
      </p:sp>
      <p:pic>
        <p:nvPicPr>
          <p:cNvPr id="3074" name="Picture 2" descr="Faculties | Griffith 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8732"/>
            <a:ext cx="12190413" cy="5346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9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1353161"/>
            <a:ext cx="12190413" cy="5506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Moodle</a:t>
            </a:r>
            <a:r>
              <a:rPr lang="hu-HU" dirty="0"/>
              <a:t> modulok </a:t>
            </a:r>
            <a:r>
              <a:rPr lang="hu-HU" dirty="0" smtClean="0"/>
              <a:t>használata – összes 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7E2E0-AC83-4646-B023-55313ABADC1D}" type="slidenum">
              <a:rPr lang="hu-HU" smtClean="0"/>
              <a:pPr>
                <a:defRPr/>
              </a:pPr>
              <a:t>19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292"/>
            <a:ext cx="10858013" cy="550629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43183" y="260707"/>
            <a:ext cx="4735822" cy="36941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hu-HU" sz="1600" dirty="0" err="1">
                <a:solidFill>
                  <a:schemeClr val="tx1"/>
                </a:solidFill>
              </a:rPr>
              <a:t>Source</a:t>
            </a:r>
            <a:r>
              <a:rPr lang="hu-HU" sz="1600" dirty="0">
                <a:solidFill>
                  <a:schemeClr val="tx1"/>
                </a:solidFill>
              </a:rPr>
              <a:t>: </a:t>
            </a:r>
            <a:r>
              <a:rPr lang="hu-HU" sz="1600" dirty="0" err="1">
                <a:solidFill>
                  <a:schemeClr val="tx1"/>
                </a:solidFill>
              </a:rPr>
              <a:t>IntelliBoard</a:t>
            </a:r>
            <a:r>
              <a:rPr lang="hu-HU" sz="1600" dirty="0">
                <a:solidFill>
                  <a:schemeClr val="tx1"/>
                </a:solidFill>
              </a:rPr>
              <a:t> – </a:t>
            </a:r>
            <a:r>
              <a:rPr lang="hu-HU" sz="1600" dirty="0" err="1">
                <a:solidFill>
                  <a:schemeClr val="tx1"/>
                </a:solidFill>
              </a:rPr>
              <a:t>elearning.unideb.hu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50590" y="2421682"/>
            <a:ext cx="424847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622598" y="4293890"/>
            <a:ext cx="9793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406574" y="5013970"/>
            <a:ext cx="108012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Miről lesz szó?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0117" y="1505387"/>
            <a:ext cx="10970181" cy="5069887"/>
          </a:xfrm>
        </p:spPr>
        <p:txBody>
          <a:bodyPr/>
          <a:lstStyle/>
          <a:p>
            <a:r>
              <a:rPr lang="en-US" sz="3100" dirty="0"/>
              <a:t>Top Tools for Learning </a:t>
            </a:r>
            <a:r>
              <a:rPr lang="en-US" sz="3100" dirty="0" smtClean="0"/>
              <a:t>202</a:t>
            </a:r>
            <a:r>
              <a:rPr lang="hu-HU" sz="3100" dirty="0" smtClean="0"/>
              <a:t>1-22-</a:t>
            </a:r>
            <a:r>
              <a:rPr lang="en-US" sz="3100" dirty="0" smtClean="0"/>
              <a:t>2</a:t>
            </a:r>
            <a:r>
              <a:rPr lang="hu-HU" sz="3100" dirty="0" smtClean="0"/>
              <a:t>3</a:t>
            </a:r>
            <a:r>
              <a:rPr lang="en-US" sz="3100" dirty="0" smtClean="0"/>
              <a:t> </a:t>
            </a:r>
            <a:endParaRPr lang="hu-HU" sz="3100" dirty="0" smtClean="0"/>
          </a:p>
          <a:p>
            <a:r>
              <a:rPr lang="hu-HU" sz="3100" dirty="0" smtClean="0"/>
              <a:t>Debreceni egyetem</a:t>
            </a:r>
            <a:endParaRPr lang="hu-HU" sz="3100" dirty="0"/>
          </a:p>
          <a:p>
            <a:pPr lvl="1"/>
            <a:r>
              <a:rPr lang="hu-HU" sz="2800" dirty="0" smtClean="0"/>
              <a:t> Nyers adatok</a:t>
            </a:r>
          </a:p>
          <a:p>
            <a:pPr lvl="1"/>
            <a:r>
              <a:rPr lang="hu-HU" sz="2800" dirty="0" smtClean="0"/>
              <a:t> Jellemzők</a:t>
            </a:r>
          </a:p>
          <a:p>
            <a:pPr lvl="1"/>
            <a:r>
              <a:rPr lang="hu-HU" sz="2800" dirty="0" smtClean="0"/>
              <a:t> Különbségek</a:t>
            </a:r>
          </a:p>
          <a:p>
            <a:pPr lvl="1"/>
            <a:r>
              <a:rPr lang="hu-HU" sz="2800" dirty="0" smtClean="0"/>
              <a:t> Növekedési? </a:t>
            </a:r>
            <a:r>
              <a:rPr lang="hu-HU" sz="2800" dirty="0"/>
              <a:t>a</a:t>
            </a:r>
            <a:r>
              <a:rPr lang="hu-HU" sz="2800" dirty="0" smtClean="0"/>
              <a:t>datok</a:t>
            </a:r>
          </a:p>
          <a:p>
            <a:pPr lvl="1"/>
            <a:r>
              <a:rPr lang="hu-HU" sz="2800" dirty="0" smtClean="0"/>
              <a:t> Mi a 10 kedvenc eszközöd?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4049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1353161"/>
            <a:ext cx="12190413" cy="5506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Moodle</a:t>
            </a:r>
            <a:r>
              <a:rPr lang="hu-HU" dirty="0"/>
              <a:t> modulok </a:t>
            </a:r>
            <a:r>
              <a:rPr lang="hu-HU" dirty="0" smtClean="0"/>
              <a:t>használata – összes 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7E2E0-AC83-4646-B023-55313ABADC1D}" type="slidenum">
              <a:rPr lang="hu-HU" smtClean="0"/>
              <a:pPr>
                <a:defRPr/>
              </a:pPr>
              <a:t>20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292"/>
            <a:ext cx="10858013" cy="550629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43183" y="260707"/>
            <a:ext cx="4735822" cy="36941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hu-HU" sz="1600" dirty="0" err="1">
                <a:solidFill>
                  <a:schemeClr val="tx1"/>
                </a:solidFill>
              </a:rPr>
              <a:t>Source</a:t>
            </a:r>
            <a:r>
              <a:rPr lang="hu-HU" sz="1600" dirty="0">
                <a:solidFill>
                  <a:schemeClr val="tx1"/>
                </a:solidFill>
              </a:rPr>
              <a:t>: </a:t>
            </a:r>
            <a:r>
              <a:rPr lang="hu-HU" sz="1600" dirty="0" err="1">
                <a:solidFill>
                  <a:schemeClr val="tx1"/>
                </a:solidFill>
              </a:rPr>
              <a:t>IntelliBoard</a:t>
            </a:r>
            <a:r>
              <a:rPr lang="hu-HU" sz="1600" dirty="0">
                <a:solidFill>
                  <a:schemeClr val="tx1"/>
                </a:solidFill>
              </a:rPr>
              <a:t> – </a:t>
            </a:r>
            <a:r>
              <a:rPr lang="hu-HU" sz="1600" dirty="0" err="1">
                <a:solidFill>
                  <a:schemeClr val="tx1"/>
                </a:solidFill>
              </a:rPr>
              <a:t>elearning.unideb.hu</a:t>
            </a:r>
            <a:endParaRPr lang="hu-HU" sz="1600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94606" y="4005858"/>
            <a:ext cx="93610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118542" y="5503035"/>
            <a:ext cx="1368152" cy="231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83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1353161"/>
            <a:ext cx="12190413" cy="5506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Moodle</a:t>
            </a:r>
            <a:r>
              <a:rPr lang="hu-HU" dirty="0"/>
              <a:t> modulok </a:t>
            </a:r>
            <a:r>
              <a:rPr lang="hu-HU" dirty="0" smtClean="0"/>
              <a:t>használata – </a:t>
            </a:r>
            <a:r>
              <a:rPr lang="hu-HU" dirty="0"/>
              <a:t>BTK: 2819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7E2E0-AC83-4646-B023-55313ABADC1D}" type="slidenum">
              <a:rPr lang="hu-HU" smtClean="0"/>
              <a:pPr>
                <a:defRPr/>
              </a:pPr>
              <a:t>21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343183" y="260707"/>
            <a:ext cx="4735822" cy="36941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hu-HU" sz="1600" dirty="0" err="1">
                <a:solidFill>
                  <a:schemeClr val="tx1"/>
                </a:solidFill>
              </a:rPr>
              <a:t>Source</a:t>
            </a:r>
            <a:r>
              <a:rPr lang="hu-HU" sz="1600" dirty="0">
                <a:solidFill>
                  <a:schemeClr val="tx1"/>
                </a:solidFill>
              </a:rPr>
              <a:t>: </a:t>
            </a:r>
            <a:r>
              <a:rPr lang="hu-HU" sz="1600" dirty="0" err="1">
                <a:solidFill>
                  <a:schemeClr val="tx1"/>
                </a:solidFill>
              </a:rPr>
              <a:t>IntelliBoard</a:t>
            </a:r>
            <a:r>
              <a:rPr lang="hu-HU" sz="1600" dirty="0">
                <a:solidFill>
                  <a:schemeClr val="tx1"/>
                </a:solidFill>
              </a:rPr>
              <a:t> – </a:t>
            </a:r>
            <a:r>
              <a:rPr lang="hu-HU" sz="1600" dirty="0" err="1">
                <a:solidFill>
                  <a:schemeClr val="tx1"/>
                </a:solidFill>
              </a:rPr>
              <a:t>elearning.unideb.hu</a:t>
            </a: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896"/>
            <a:ext cx="10703119" cy="549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0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1353161"/>
            <a:ext cx="12190413" cy="5506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Moodle</a:t>
            </a:r>
            <a:r>
              <a:rPr lang="hu-HU" dirty="0"/>
              <a:t> modulok </a:t>
            </a:r>
            <a:r>
              <a:rPr lang="hu-HU" dirty="0" smtClean="0"/>
              <a:t>használata – </a:t>
            </a:r>
            <a:r>
              <a:rPr lang="hu-HU" dirty="0"/>
              <a:t>GTK: 725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7E2E0-AC83-4646-B023-55313ABADC1D}" type="slidenum">
              <a:rPr lang="hu-HU" smtClean="0"/>
              <a:pPr>
                <a:defRPr/>
              </a:pPr>
              <a:t>22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343183" y="260707"/>
            <a:ext cx="4735822" cy="36941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hu-HU" sz="1600" dirty="0" err="1">
                <a:solidFill>
                  <a:schemeClr val="tx1"/>
                </a:solidFill>
              </a:rPr>
              <a:t>Source</a:t>
            </a:r>
            <a:r>
              <a:rPr lang="hu-HU" sz="1600" dirty="0">
                <a:solidFill>
                  <a:schemeClr val="tx1"/>
                </a:solidFill>
              </a:rPr>
              <a:t>: </a:t>
            </a:r>
            <a:r>
              <a:rPr lang="hu-HU" sz="1600" dirty="0" err="1">
                <a:solidFill>
                  <a:schemeClr val="tx1"/>
                </a:solidFill>
              </a:rPr>
              <a:t>IntelliBoard</a:t>
            </a:r>
            <a:r>
              <a:rPr lang="hu-HU" sz="1600" dirty="0">
                <a:solidFill>
                  <a:schemeClr val="tx1"/>
                </a:solidFill>
              </a:rPr>
              <a:t> – </a:t>
            </a:r>
            <a:r>
              <a:rPr lang="hu-HU" sz="1600" dirty="0" err="1">
                <a:solidFill>
                  <a:schemeClr val="tx1"/>
                </a:solidFill>
              </a:rPr>
              <a:t>elearning.unideb.hu</a:t>
            </a: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78" y="1351278"/>
            <a:ext cx="10832594" cy="550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1353161"/>
            <a:ext cx="12190413" cy="5506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Moodle</a:t>
            </a:r>
            <a:r>
              <a:rPr lang="hu-HU" dirty="0"/>
              <a:t> modulok használata – IK: 1985</a:t>
            </a: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7E2E0-AC83-4646-B023-55313ABADC1D}" type="slidenum">
              <a:rPr lang="hu-HU" smtClean="0"/>
              <a:pPr>
                <a:defRPr/>
              </a:pPr>
              <a:t>23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343183" y="260707"/>
            <a:ext cx="4735822" cy="36941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hu-HU" sz="1600" dirty="0">
                <a:solidFill>
                  <a:schemeClr val="tx1"/>
                </a:solidFill>
              </a:rPr>
              <a:t>Forrás: </a:t>
            </a:r>
            <a:r>
              <a:rPr lang="hu-HU" sz="1600" dirty="0" err="1">
                <a:solidFill>
                  <a:schemeClr val="tx1"/>
                </a:solidFill>
              </a:rPr>
              <a:t>IntelliBoard</a:t>
            </a:r>
            <a:r>
              <a:rPr lang="hu-HU" sz="1600" dirty="0">
                <a:solidFill>
                  <a:schemeClr val="tx1"/>
                </a:solidFill>
              </a:rPr>
              <a:t> – </a:t>
            </a:r>
            <a:r>
              <a:rPr lang="hu-HU" sz="1600" dirty="0" err="1">
                <a:solidFill>
                  <a:schemeClr val="tx1"/>
                </a:solidFill>
              </a:rPr>
              <a:t>elearning.unideb.hu</a:t>
            </a: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6762"/>
            <a:ext cx="10799118" cy="551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0" y="1353161"/>
            <a:ext cx="12190413" cy="5506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Állományok</a:t>
            </a:r>
            <a:endParaRPr lang="hu-HU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/>
          </p:nvPr>
        </p:nvGraphicFramePr>
        <p:xfrm>
          <a:off x="1391296" y="1317070"/>
          <a:ext cx="8927830" cy="5377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7E2E0-AC83-4646-B023-55313ABADC1D}" type="slidenum">
              <a:rPr lang="hu-HU" smtClean="0"/>
              <a:pPr>
                <a:defRPr/>
              </a:pPr>
              <a:t>24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343183" y="260707"/>
            <a:ext cx="4735822" cy="36941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hu-HU" sz="1600" dirty="0" err="1">
                <a:solidFill>
                  <a:schemeClr val="tx1"/>
                </a:solidFill>
              </a:rPr>
              <a:t>Source</a:t>
            </a:r>
            <a:r>
              <a:rPr lang="hu-HU" sz="1600" dirty="0">
                <a:solidFill>
                  <a:schemeClr val="tx1"/>
                </a:solidFill>
              </a:rPr>
              <a:t>: </a:t>
            </a:r>
            <a:r>
              <a:rPr lang="hu-HU" sz="1600" dirty="0" err="1">
                <a:solidFill>
                  <a:schemeClr val="tx1"/>
                </a:solidFill>
              </a:rPr>
              <a:t>IntelliBoard</a:t>
            </a:r>
            <a:r>
              <a:rPr lang="hu-HU" sz="1600" dirty="0">
                <a:solidFill>
                  <a:schemeClr val="tx1"/>
                </a:solidFill>
              </a:rPr>
              <a:t> – </a:t>
            </a:r>
            <a:r>
              <a:rPr lang="hu-HU" sz="1600" dirty="0" err="1">
                <a:solidFill>
                  <a:schemeClr val="tx1"/>
                </a:solidFill>
              </a:rPr>
              <a:t>elearning.unideb.hu</a:t>
            </a:r>
            <a:endParaRPr lang="hu-H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45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err="1"/>
              <a:t>Content</a:t>
            </a:r>
            <a:r>
              <a:rPr lang="hu-HU" altLang="hu-HU" dirty="0"/>
              <a:t> is </a:t>
            </a:r>
            <a:r>
              <a:rPr lang="hu-HU" altLang="hu-HU" dirty="0" err="1"/>
              <a:t>the</a:t>
            </a:r>
            <a:r>
              <a:rPr lang="hu-HU" altLang="hu-HU" dirty="0"/>
              <a:t> </a:t>
            </a:r>
            <a:r>
              <a:rPr lang="hu-HU" altLang="hu-HU" dirty="0" err="1"/>
              <a:t>king</a:t>
            </a:r>
            <a:r>
              <a:rPr lang="hu-HU" altLang="hu-HU" dirty="0"/>
              <a:t>!</a:t>
            </a:r>
          </a:p>
        </p:txBody>
      </p:sp>
      <p:pic>
        <p:nvPicPr>
          <p:cNvPr id="9218" name="Picture 2" descr="Képtalálatok a következőre: emp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676" y="1317070"/>
            <a:ext cx="12239089" cy="70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6A37-CA74-4764-B05E-49654365D1E7}" type="slidenum">
              <a:rPr lang="hu-HU" smtClean="0"/>
              <a:pPr>
                <a:defRPr/>
              </a:pPr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85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1353161"/>
            <a:ext cx="12190413" cy="5506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Moodle</a:t>
            </a:r>
            <a:r>
              <a:rPr lang="hu-HU" dirty="0" smtClean="0"/>
              <a:t> modulok használata</a:t>
            </a:r>
            <a:endParaRPr 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7E2E0-AC83-4646-B023-55313ABADC1D}" type="slidenum">
              <a:rPr lang="hu-HU" smtClean="0"/>
              <a:pPr>
                <a:defRPr/>
              </a:pPr>
              <a:t>26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343183" y="260707"/>
            <a:ext cx="4735822" cy="36941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hu-HU" sz="1600" dirty="0">
                <a:solidFill>
                  <a:schemeClr val="tx1"/>
                </a:solidFill>
              </a:rPr>
              <a:t>Forrás: </a:t>
            </a:r>
            <a:r>
              <a:rPr lang="hu-HU" sz="1600" dirty="0" err="1">
                <a:solidFill>
                  <a:schemeClr val="tx1"/>
                </a:solidFill>
              </a:rPr>
              <a:t>IntelliBoard</a:t>
            </a:r>
            <a:r>
              <a:rPr lang="hu-HU" sz="1600" dirty="0">
                <a:solidFill>
                  <a:schemeClr val="tx1"/>
                </a:solidFill>
              </a:rPr>
              <a:t> – </a:t>
            </a:r>
            <a:r>
              <a:rPr lang="hu-HU" sz="1600" dirty="0" err="1">
                <a:solidFill>
                  <a:schemeClr val="tx1"/>
                </a:solidFill>
              </a:rPr>
              <a:t>elearning.unideb.hu</a:t>
            </a:r>
            <a:endParaRPr lang="hu-HU" sz="1600" dirty="0">
              <a:solidFill>
                <a:schemeClr val="tx1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774"/>
            <a:ext cx="10703119" cy="546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2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Növekedés, érdekességek – állományok </a:t>
            </a:r>
            <a:endParaRPr lang="hu-HU" alt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6A37-CA74-4764-B05E-49654365D1E7}" type="slidenum">
              <a:rPr lang="hu-HU" smtClean="0"/>
              <a:pPr>
                <a:defRPr/>
              </a:pPr>
              <a:t>27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1429135"/>
            <a:ext cx="10058400" cy="529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Növekedés, érdekességek – Mobil kapcsolódás </a:t>
            </a:r>
            <a:endParaRPr lang="hu-HU" alt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6A37-CA74-4764-B05E-49654365D1E7}" type="slidenum">
              <a:rPr lang="hu-HU" smtClean="0"/>
              <a:pPr>
                <a:defRPr/>
              </a:pPr>
              <a:t>28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1407765"/>
            <a:ext cx="10058400" cy="532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Növekedés, érdekességek – üzenetek</a:t>
            </a:r>
            <a:endParaRPr lang="hu-HU" altLang="hu-HU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C6A37-CA74-4764-B05E-49654365D1E7}" type="slidenum">
              <a:rPr lang="hu-HU" smtClean="0"/>
              <a:pPr>
                <a:defRPr/>
              </a:pPr>
              <a:t>29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1557586"/>
            <a:ext cx="10058400" cy="50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3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maxresdefau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093"/>
            <a:ext cx="12190413" cy="685958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Top 100 </a:t>
            </a:r>
            <a:r>
              <a:rPr lang="hu-HU" dirty="0" err="1" smtClean="0"/>
              <a:t>Tools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r>
              <a:rPr lang="hu-HU" dirty="0" smtClean="0"/>
              <a:t> – 2022</a:t>
            </a:r>
            <a:endParaRPr lang="hu-HU" dirty="0"/>
          </a:p>
        </p:txBody>
      </p:sp>
      <p:sp>
        <p:nvSpPr>
          <p:cNvPr id="9" name="Tartalom helye 3"/>
          <p:cNvSpPr>
            <a:spLocks noGrp="1"/>
          </p:cNvSpPr>
          <p:nvPr>
            <p:ph idx="1"/>
          </p:nvPr>
        </p:nvSpPr>
        <p:spPr>
          <a:xfrm>
            <a:off x="610117" y="1601018"/>
            <a:ext cx="10970181" cy="4526166"/>
          </a:xfrm>
        </p:spPr>
        <p:txBody>
          <a:bodyPr/>
          <a:lstStyle/>
          <a:p>
            <a:pPr marL="0" indent="0">
              <a:buNone/>
            </a:pPr>
            <a:r>
              <a:rPr lang="hu-HU" altLang="hu-HU" dirty="0" smtClean="0">
                <a:solidFill>
                  <a:srgbClr val="000000"/>
                </a:solidFill>
              </a:rPr>
              <a:t>Jane Hart				                  Modern Workpace Learning</a:t>
            </a:r>
          </a:p>
        </p:txBody>
      </p:sp>
    </p:spTree>
    <p:extLst>
      <p:ext uri="{BB962C8B-B14F-4D97-AF65-F5344CB8AC3E}">
        <p14:creationId xmlns:p14="http://schemas.microsoft.com/office/powerpoint/2010/main" val="136301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hatGPT User Statistics &amp; Facts (100 million users reached in January 20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7" y="45163"/>
            <a:ext cx="12161566" cy="81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Kérdezzük meg a felhasználókat!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10117" y="1505387"/>
            <a:ext cx="10970181" cy="5069887"/>
          </a:xfrm>
        </p:spPr>
        <p:txBody>
          <a:bodyPr/>
          <a:lstStyle/>
          <a:p>
            <a:pPr marL="0" indent="0">
              <a:buNone/>
            </a:pPr>
            <a:r>
              <a:rPr lang="hu-HU" sz="3100" dirty="0" smtClean="0"/>
              <a:t>Folyamatban…</a:t>
            </a:r>
            <a:endParaRPr lang="hu-HU" sz="3100" dirty="0"/>
          </a:p>
        </p:txBody>
      </p:sp>
    </p:spTree>
    <p:extLst>
      <p:ext uri="{BB962C8B-B14F-4D97-AF65-F5344CB8AC3E}">
        <p14:creationId xmlns:p14="http://schemas.microsoft.com/office/powerpoint/2010/main" val="18335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Tisztítás…</a:t>
            </a:r>
            <a:endParaRPr lang="hu-HU" dirty="0"/>
          </a:p>
        </p:txBody>
      </p:sp>
      <p:pic>
        <p:nvPicPr>
          <p:cNvPr id="1026" name="Picture 2" descr="Market Price Ramping: What it is and how to identify this form of market  manip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0413" cy="685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4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Nyers számok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32776" y="6557720"/>
            <a:ext cx="2916818" cy="29238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hu-HU" sz="1100" dirty="0" err="1" smtClean="0"/>
              <a:t>Source</a:t>
            </a:r>
            <a:r>
              <a:rPr lang="hu-HU" sz="1100" dirty="0" smtClean="0"/>
              <a:t>: </a:t>
            </a:r>
            <a:r>
              <a:rPr lang="hu-HU" sz="1100" dirty="0"/>
              <a:t>https://www.toptools4learning.com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10117" y="1505387"/>
            <a:ext cx="10970181" cy="5069887"/>
          </a:xfrm>
        </p:spPr>
        <p:txBody>
          <a:bodyPr/>
          <a:lstStyle/>
          <a:p>
            <a:r>
              <a:rPr lang="hu-HU" sz="3100" dirty="0" smtClean="0"/>
              <a:t>417 kitöltés</a:t>
            </a:r>
            <a:endParaRPr lang="hu-HU" sz="3100" dirty="0"/>
          </a:p>
          <a:p>
            <a:r>
              <a:rPr lang="hu-HU" sz="3100" dirty="0" smtClean="0"/>
              <a:t>Hallgató – 345 (</a:t>
            </a:r>
            <a:r>
              <a:rPr lang="hu-HU" sz="3100" smtClean="0"/>
              <a:t>688 eszköz)</a:t>
            </a:r>
            <a:endParaRPr lang="hu-HU" sz="3100" dirty="0" smtClean="0"/>
          </a:p>
          <a:p>
            <a:r>
              <a:rPr lang="hu-HU" sz="3100" dirty="0" smtClean="0"/>
              <a:t>Oktató </a:t>
            </a:r>
            <a:r>
              <a:rPr lang="hu-HU" sz="3100" dirty="0" smtClean="0"/>
              <a:t>– </a:t>
            </a:r>
            <a:r>
              <a:rPr lang="hu-HU" sz="3100" dirty="0" smtClean="0"/>
              <a:t>33 (162 eszköz)</a:t>
            </a:r>
            <a:endParaRPr lang="hu-HU" sz="3100" dirty="0"/>
          </a:p>
          <a:p>
            <a:r>
              <a:rPr lang="hu-HU" sz="3100" dirty="0" smtClean="0"/>
              <a:t>Más – 9 </a:t>
            </a:r>
            <a:endParaRPr lang="hu-HU" sz="3100" dirty="0"/>
          </a:p>
        </p:txBody>
      </p:sp>
    </p:spTree>
    <p:extLst>
      <p:ext uri="{BB962C8B-B14F-4D97-AF65-F5344CB8AC3E}">
        <p14:creationId xmlns:p14="http://schemas.microsoft.com/office/powerpoint/2010/main" val="26632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Debreceni </a:t>
            </a:r>
            <a:r>
              <a:rPr lang="hu-HU" dirty="0" smtClean="0"/>
              <a:t>Egyetem hallgatók – </a:t>
            </a:r>
            <a:r>
              <a:rPr lang="hu-HU" dirty="0" smtClean="0"/>
              <a:t>első 50 eszköz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061642"/>
            <a:ext cx="1155008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061642"/>
            <a:ext cx="11550086" cy="33843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Egyetemi </a:t>
            </a:r>
            <a:r>
              <a:rPr lang="hu-HU" dirty="0" err="1" smtClean="0"/>
              <a:t>elearning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406574" y="4293890"/>
            <a:ext cx="18722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53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061642"/>
            <a:ext cx="11550086" cy="338437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Mesterséges intelligencia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406574" y="3764072"/>
            <a:ext cx="2016224" cy="3137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9335566" y="3069754"/>
            <a:ext cx="20882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295006" y="6094090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/>
              <a:t>Gemini</a:t>
            </a:r>
            <a:r>
              <a:rPr lang="hu-HU" sz="2000" dirty="0" smtClean="0"/>
              <a:t>: 58.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9859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6572" y="0"/>
            <a:ext cx="12190413" cy="1353161"/>
          </a:xfrm>
        </p:spPr>
        <p:txBody>
          <a:bodyPr/>
          <a:lstStyle/>
          <a:p>
            <a:r>
              <a:rPr lang="hu-HU" dirty="0"/>
              <a:t>Oktatók – első </a:t>
            </a:r>
            <a:r>
              <a:rPr lang="hu-HU" dirty="0" smtClean="0"/>
              <a:t>30 </a:t>
            </a:r>
            <a:r>
              <a:rPr lang="hu-HU" dirty="0"/>
              <a:t>eszköz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4" y="1971257"/>
            <a:ext cx="10058400" cy="419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</a:t>
            </a:r>
            <a:r>
              <a:rPr lang="hu-HU" smtClean="0"/>
              <a:t>a figyelmet</a:t>
            </a:r>
            <a:r>
              <a:rPr lang="en-US" smtClean="0"/>
              <a:t>!</a:t>
            </a:r>
            <a:endParaRPr lang="en-US" dirty="0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Papp Gyula</a:t>
            </a:r>
            <a:endParaRPr lang="hu-HU" dirty="0"/>
          </a:p>
          <a:p>
            <a:pPr>
              <a:buNone/>
            </a:pPr>
            <a:r>
              <a:rPr lang="en-US" dirty="0"/>
              <a:t>p</a:t>
            </a:r>
            <a:r>
              <a:rPr lang="hu-HU" dirty="0" err="1" smtClean="0"/>
              <a:t>app.gyula</a:t>
            </a:r>
            <a:r>
              <a:rPr lang="hu-HU" dirty="0" smtClean="0"/>
              <a:t>@</a:t>
            </a:r>
            <a:r>
              <a:rPr lang="hu-HU" dirty="0" err="1" smtClean="0"/>
              <a:t>metk.unideb.hu</a:t>
            </a:r>
            <a:endParaRPr lang="hu-HU" dirty="0" smtClean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 smtClean="0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646" y="5085557"/>
            <a:ext cx="1631969" cy="161428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37" y="5407794"/>
            <a:ext cx="5807175" cy="1451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Top </a:t>
            </a:r>
            <a:r>
              <a:rPr lang="hu-HU" dirty="0" err="1"/>
              <a:t>Tools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smtClean="0"/>
              <a:t>– </a:t>
            </a:r>
            <a:r>
              <a:rPr lang="hu-HU" dirty="0" err="1" smtClean="0"/>
              <a:t>Workplace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r>
              <a:rPr lang="hu-HU" dirty="0" smtClean="0"/>
              <a:t> 2021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52013" y="6557720"/>
            <a:ext cx="2955290" cy="29238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hu-HU" sz="1100" dirty="0" err="1"/>
              <a:t>Source</a:t>
            </a:r>
            <a:r>
              <a:rPr lang="hu-HU" sz="1100" dirty="0"/>
              <a:t> : https://www.toptools4learning.com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75" y="1509136"/>
            <a:ext cx="8299065" cy="48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8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Top </a:t>
            </a:r>
            <a:r>
              <a:rPr lang="hu-HU" dirty="0" err="1"/>
              <a:t>Tools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smtClean="0"/>
              <a:t>– </a:t>
            </a:r>
            <a:r>
              <a:rPr lang="hu-HU" dirty="0" err="1" smtClean="0"/>
              <a:t>Personal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r>
              <a:rPr lang="hu-HU" dirty="0" smtClean="0"/>
              <a:t> 2021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52013" y="6557720"/>
            <a:ext cx="2955290" cy="29238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hu-HU" sz="1100" dirty="0" err="1"/>
              <a:t>Source</a:t>
            </a:r>
            <a:r>
              <a:rPr lang="hu-HU" sz="1100" dirty="0"/>
              <a:t> : https://www.toptools4learning.com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75" y="1509136"/>
            <a:ext cx="8299065" cy="4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0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Top </a:t>
            </a:r>
            <a:r>
              <a:rPr lang="hu-HU" dirty="0" err="1"/>
              <a:t>Tools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smtClean="0"/>
              <a:t>– Education 2021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52013" y="6557720"/>
            <a:ext cx="2955290" cy="29238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hu-HU" sz="1100" dirty="0" err="1"/>
              <a:t>Source</a:t>
            </a:r>
            <a:r>
              <a:rPr lang="hu-HU" sz="1100" dirty="0"/>
              <a:t> : https://www.toptools4learning.com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74" y="1511019"/>
            <a:ext cx="8299065" cy="489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Top </a:t>
            </a:r>
            <a:r>
              <a:rPr lang="hu-HU" dirty="0" err="1"/>
              <a:t>Tools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smtClean="0"/>
              <a:t>– 2022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52013" y="6557720"/>
            <a:ext cx="2955290" cy="29238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hu-HU" sz="1100" dirty="0" err="1"/>
              <a:t>Source</a:t>
            </a:r>
            <a:r>
              <a:rPr lang="hu-HU" sz="1100" dirty="0"/>
              <a:t> : https://www.toptools4learning.com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42" y="1502556"/>
            <a:ext cx="8280920" cy="502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Top </a:t>
            </a:r>
            <a:r>
              <a:rPr lang="hu-HU" dirty="0" err="1"/>
              <a:t>Tools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smtClean="0"/>
              <a:t>– 2023 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52013" y="6557720"/>
            <a:ext cx="2955290" cy="29238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hu-HU" sz="1100" dirty="0" err="1"/>
              <a:t>Source</a:t>
            </a:r>
            <a:r>
              <a:rPr lang="hu-HU" sz="1100" dirty="0"/>
              <a:t> : https://www.toptools4learning.com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" y="1520411"/>
            <a:ext cx="10058400" cy="5064918"/>
          </a:xfrm>
          <a:prstGeom prst="rect">
            <a:avLst/>
          </a:prstGeom>
        </p:spPr>
      </p:pic>
      <p:sp>
        <p:nvSpPr>
          <p:cNvPr id="6" name="Akciógomb: Információ 5">
            <a:hlinkClick r:id="rId3" highlightClick="1"/>
          </p:cNvPr>
          <p:cNvSpPr/>
          <p:nvPr/>
        </p:nvSpPr>
        <p:spPr>
          <a:xfrm>
            <a:off x="11135766" y="5734050"/>
            <a:ext cx="648072" cy="648072"/>
          </a:xfrm>
          <a:prstGeom prst="actionButtonInformati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64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Top </a:t>
            </a:r>
            <a:r>
              <a:rPr lang="hu-HU" dirty="0" err="1"/>
              <a:t>Tools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Learning</a:t>
            </a:r>
            <a:r>
              <a:rPr lang="hu-HU" dirty="0"/>
              <a:t> </a:t>
            </a:r>
            <a:r>
              <a:rPr lang="hu-HU" dirty="0" smtClean="0"/>
              <a:t>2021 – LMS </a:t>
            </a:r>
            <a:r>
              <a:rPr lang="hu-HU" dirty="0" err="1" smtClean="0"/>
              <a:t>rendzserek</a:t>
            </a:r>
            <a:r>
              <a:rPr lang="hu-HU" dirty="0" smtClean="0"/>
              <a:t> (Top300)</a:t>
            </a: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-52013" y="6557720"/>
            <a:ext cx="2955290" cy="29238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hu-HU" sz="1100" dirty="0" err="1"/>
              <a:t>Source</a:t>
            </a:r>
            <a:r>
              <a:rPr lang="hu-HU" sz="1100" dirty="0"/>
              <a:t> : https://www.toptools4learning.com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610117" y="1505387"/>
            <a:ext cx="10970181" cy="5069887"/>
          </a:xfrm>
        </p:spPr>
        <p:txBody>
          <a:bodyPr/>
          <a:lstStyle/>
          <a:p>
            <a:r>
              <a:rPr lang="hu-HU" sz="3100" dirty="0" err="1"/>
              <a:t>Google</a:t>
            </a:r>
            <a:r>
              <a:rPr lang="hu-HU" sz="3100" dirty="0"/>
              <a:t> </a:t>
            </a:r>
            <a:r>
              <a:rPr lang="hu-HU" sz="3100" dirty="0" err="1"/>
              <a:t>Classroom</a:t>
            </a:r>
            <a:r>
              <a:rPr lang="hu-HU" sz="3100" dirty="0"/>
              <a:t> – </a:t>
            </a:r>
            <a:r>
              <a:rPr lang="hu-HU" sz="3100" dirty="0" smtClean="0"/>
              <a:t>17 </a:t>
            </a:r>
            <a:endParaRPr lang="hu-HU" sz="3100" dirty="0"/>
          </a:p>
          <a:p>
            <a:r>
              <a:rPr lang="hu-HU" sz="3100" dirty="0" err="1"/>
              <a:t>Moodle</a:t>
            </a:r>
            <a:r>
              <a:rPr lang="hu-HU" sz="3100" dirty="0"/>
              <a:t> – 38 </a:t>
            </a:r>
          </a:p>
          <a:p>
            <a:r>
              <a:rPr lang="hu-HU" sz="3100" dirty="0" err="1"/>
              <a:t>Canvas</a:t>
            </a:r>
            <a:r>
              <a:rPr lang="hu-HU" sz="3100" dirty="0"/>
              <a:t> – 57 </a:t>
            </a:r>
          </a:p>
          <a:p>
            <a:r>
              <a:rPr lang="hu-HU" sz="3100" dirty="0" err="1"/>
              <a:t>aNewSpring</a:t>
            </a:r>
            <a:r>
              <a:rPr lang="hu-HU" sz="3100" dirty="0"/>
              <a:t> – 67 </a:t>
            </a:r>
          </a:p>
          <a:p>
            <a:r>
              <a:rPr lang="hu-HU" sz="3100" dirty="0" err="1"/>
              <a:t>Totara</a:t>
            </a:r>
            <a:r>
              <a:rPr lang="hu-HU" sz="3100" dirty="0"/>
              <a:t> – 93 </a:t>
            </a:r>
          </a:p>
          <a:p>
            <a:r>
              <a:rPr lang="hu-HU" sz="3100" dirty="0" err="1"/>
              <a:t>Degreed</a:t>
            </a:r>
            <a:r>
              <a:rPr lang="hu-HU" sz="3100" dirty="0"/>
              <a:t> – 111 </a:t>
            </a:r>
          </a:p>
          <a:p>
            <a:r>
              <a:rPr lang="hu-HU" sz="3100" dirty="0" err="1"/>
              <a:t>Blackboard</a:t>
            </a:r>
            <a:r>
              <a:rPr lang="hu-HU" sz="3100" dirty="0"/>
              <a:t> </a:t>
            </a:r>
            <a:r>
              <a:rPr lang="hu-HU" sz="3100" dirty="0" err="1"/>
              <a:t>Learn</a:t>
            </a:r>
            <a:r>
              <a:rPr lang="hu-HU" sz="3100" dirty="0"/>
              <a:t> – 125 </a:t>
            </a:r>
          </a:p>
          <a:p>
            <a:r>
              <a:rPr lang="hu-HU" sz="3100" dirty="0" err="1"/>
              <a:t>Thinkific</a:t>
            </a:r>
            <a:r>
              <a:rPr lang="hu-HU" sz="3100" dirty="0"/>
              <a:t> – 146 </a:t>
            </a:r>
          </a:p>
          <a:p>
            <a:r>
              <a:rPr lang="hu-HU" sz="3100" dirty="0"/>
              <a:t>D2L – 172 </a:t>
            </a:r>
          </a:p>
          <a:p>
            <a:endParaRPr lang="hu-HU" sz="3100" dirty="0"/>
          </a:p>
        </p:txBody>
      </p:sp>
    </p:spTree>
    <p:extLst>
      <p:ext uri="{BB962C8B-B14F-4D97-AF65-F5344CB8AC3E}">
        <p14:creationId xmlns:p14="http://schemas.microsoft.com/office/powerpoint/2010/main" val="2169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MMPROD_UIDATA" val="&lt;database version=&quot;8.0&quot;&gt;&lt;object type=&quot;1&quot; unique_id=&quot;10001&quot;&gt;&lt;object type=&quot;8&quot; unique_id=&quot;10002&quot;&gt;&lt;/object&gt;&lt;object type=&quot;2&quot; unique_id=&quot;10003&quot;&gt;&lt;object type=&quot;3&quot; unique_id=&quot;14354&quot;&gt;&lt;property id=&quot;20148&quot; value=&quot;5&quot;/&gt;&lt;property id=&quot;20300&quot; value=&quot;Slide 43 - &amp;quot;Thank you for your attention!&amp;quot;&quot;/&gt;&lt;property id=&quot;20307&quot; value=&quot;337&quot;/&gt;&lt;/object&gt;&lt;object type=&quot;3&quot; unique_id=&quot;14553&quot;&gt;&lt;property id=&quot;20148&quot; value=&quot;5&quot;/&gt;&lt;property id=&quot;20300&quot; value=&quot;Slide 5 - &amp;quot;Content&amp;quot;&quot;/&gt;&lt;property id=&quot;20307&quot; value=&quot;341&quot;/&gt;&lt;/object&gt;&lt;object type=&quot;3&quot; unique_id=&quot;14755&quot;&gt;&lt;property id=&quot;20148&quot; value=&quot;5&quot;/&gt;&lt;property id=&quot;20300&quot; value=&quot;Slide 1 - &amp;quot;World trends in digital education in 2022&amp;quot;&quot;/&gt;&lt;property id=&quot;20307&quot; value=&quot;348&quot;/&gt;&lt;/object&gt;&lt;object type=&quot;3&quot; unique_id=&quot;15477&quot;&gt;&lt;property id=&quot;20148&quot; value=&quot;5&quot;/&gt;&lt;property id=&quot;20300&quot; value=&quot;Slide 26 - &amp;quot;„Virtuality”&amp;quot;&quot;/&gt;&lt;property id=&quot;20307&quot; value=&quot;414&quot;/&gt;&lt;/object&gt;&lt;object type=&quot;3&quot; unique_id=&quot;15478&quot;&gt;&lt;property id=&quot;20148&quot; value=&quot;5&quot;/&gt;&lt;property id=&quot;20300&quot; value=&quot;Slide 6 - &amp;quot;Top 100 Tools for Learning – 2022&amp;quot;&quot;/&gt;&lt;property id=&quot;20307&quot; value=&quot;415&quot;/&gt;&lt;/object&gt;&lt;object type=&quot;3&quot; unique_id=&quot;15479&quot;&gt;&lt;property id=&quot;20148&quot; value=&quot;5&quot;/&gt;&lt;property id=&quot;20300&quot; value=&quot;Slide 14 - &amp;quot;Learning Analytics / Artificial Intelligence&amp;quot;&quot;/&gt;&lt;property id=&quot;20307&quot; value=&quot;416&quot;/&gt;&lt;/object&gt;&lt;object type=&quot;3&quot; unique_id=&quot;15481&quot;&gt;&lt;property id=&quot;20148&quot; value=&quot;5&quot;/&gt;&lt;property id=&quot;20300&quot; value=&quot;Slide 30 - &amp;quot;Mobile learning&amp;quot;&quot;/&gt;&lt;property id=&quot;20307&quot; value=&quot;418&quot;/&gt;&lt;/object&gt;&lt;object type=&quot;3&quot; unique_id=&quot;15482&quot;&gt;&lt;property id=&quot;20148&quot; value=&quot;5&quot;/&gt;&lt;property id=&quot;20300&quot; value=&quot;Slide 38 - &amp;quot;Where are we going?&amp;quot;&quot;/&gt;&lt;property id=&quot;20307&quot; value=&quot;419&quot;/&gt;&lt;/object&gt;&lt;object type=&quot;3&quot; unique_id=&quot;16095&quot;&gt;&lt;property id=&quot;20148&quot; value=&quot;5&quot;/&gt;&lt;property id=&quot;20300&quot; value=&quot;Slide 3 - &amp;quot;What a 5-Megabyte IBM Hard Drive from 1956&amp;quot;&quot;/&gt;&lt;property id=&quot;20307&quot; value=&quot;433&quot;/&gt;&lt;/object&gt;&lt;object type=&quot;3&quot; unique_id=&quot;16326&quot;&gt;&lt;property id=&quot;20148&quot; value=&quot;5&quot;/&gt;&lt;property id=&quot;20300&quot; value=&quot;Slide 33 - &amp;quot;Demand for &amp;quot;catalogue courses&amp;quot;&amp;quot;&quot;/&gt;&lt;property id=&quot;20307&quot; value=&quot;436&quot;/&gt;&lt;/object&gt;&lt;object type=&quot;3&quot; unique_id=&quot;16499&quot;&gt;&lt;property id=&quot;20148&quot; value=&quot;5&quot;/&gt;&lt;property id=&quot;20300&quot; value=&quot;Slide 13 - &amp;quot;Organisation-driven trends&amp;quot;&quot;/&gt;&lt;property id=&quot;20307&quot; value=&quot;438&quot;/&gt;&lt;/object&gt;&lt;object type=&quot;3&quot; unique_id=&quot;16787&quot;&gt;&lt;property id=&quot;20148&quot; value=&quot;5&quot;/&gt;&lt;property id=&quot;20300&quot; value=&quot;Slide 42 - &amp;quot;What is needed?&amp;quot;&quot;/&gt;&lt;property id=&quot;20307&quot; value=&quot;442&quot;/&gt;&lt;/object&gt;&lt;object type=&quot;3&quot; unique_id=&quot;16972&quot;&gt;&lt;property id=&quot;20148&quot; value=&quot;5&quot;/&gt;&lt;property id=&quot;20300&quot; value=&quot;Slide 8 - &amp;quot;Top Tools for Learning – Personal Learning 2021 &amp;quot;&quot;/&gt;&lt;property id=&quot;20307&quot; value=&quot;443&quot;/&gt;&lt;/object&gt;&lt;object type=&quot;3&quot; unique_id=&quot;16973&quot;&gt;&lt;property id=&quot;20148&quot; value=&quot;5&quot;/&gt;&lt;property id=&quot;20300&quot; value=&quot;Slide 9 - &amp;quot;Top Tools for Learning – Education 2021 &amp;quot;&quot;/&gt;&lt;property id=&quot;20307&quot; value=&quot;444&quot;/&gt;&lt;/object&gt;&lt;object type=&quot;3&quot; unique_id=&quot;16974&quot;&gt;&lt;property id=&quot;20148&quot; value=&quot;5&quot;/&gt;&lt;property id=&quot;20300&quot; value=&quot;Slide 11 - &amp;quot;Top Tools for Learning 2021 – LMS systems (Top300)&amp;quot;&quot;/&gt;&lt;property id=&quot;20307&quot; value=&quot;445&quot;/&gt;&lt;/object&gt;&lt;object type=&quot;3&quot; unique_id=&quot;17261&quot;&gt;&lt;property id=&quot;20148&quot; value=&quot;5&quot;/&gt;&lt;property id=&quot;20300&quot; value=&quot;Slide 19 - &amp;quot;Learning Experience Platforms&amp;quot;&quot;/&gt;&lt;property id=&quot;20307&quot; value=&quot;449&quot;/&gt;&lt;/object&gt;&lt;object type=&quot;3&quot; unique_id=&quot;17262&quot;&gt;&lt;property id=&quot;20148&quot; value=&quot;5&quot;/&gt;&lt;property id=&quot;20300&quot; value=&quot;Slide 18 - &amp;quot;Human/Learner-Centred Learning Experiences&amp;quot;&quot;/&gt;&lt;property id=&quot;20307&quot; value=&quot;450&quot;/&gt;&lt;/object&gt;&lt;object type=&quot;3&quot; unique_id=&quot;17263&quot;&gt;&lt;property id=&quot;20148&quot; value=&quot;5&quot;/&gt;&lt;property id=&quot;20300&quot; value=&quot;Slide 15 - &amp;quot;Learning Analytics&amp;quot;&quot;/&gt;&lt;property id=&quot;20307&quot; value=&quot;448&quot;/&gt;&lt;/object&gt;&lt;object type=&quot;3&quot; unique_id=&quot;17264&quot;&gt;&lt;property id=&quot;20148&quot; value=&quot;5&quot;/&gt;&lt;property id=&quot;20300&quot; value=&quot;Slide 23 - &amp;quot;Mikrolearning platfors&amp;quot;&quot;/&gt;&lt;property id=&quot;20307&quot; value=&quot;446&quot;/&gt;&lt;/object&gt;&lt;object type=&quot;3&quot; unique_id=&quot;17265&quot;&gt;&lt;property id=&quot;20148&quot; value=&quot;5&quot;/&gt;&lt;property id=&quot;20300&quot; value=&quot;Slide 31 - &amp;quot;Mobile learning&amp;quot;&quot;/&gt;&lt;property id=&quot;20307&quot; value=&quot;447&quot;/&gt;&lt;/object&gt;&lt;object type=&quot;3&quot; unique_id=&quot;17421&quot;&gt;&lt;property id=&quot;20148&quot; value=&quot;5&quot;/&gt;&lt;property id=&quot;20300&quot; value=&quot;Slide 27 - &amp;quot;AR / VR&amp;quot;&quot;/&gt;&lt;property id=&quot;20307&quot; value=&quot;451&quot;/&gt;&lt;/object&gt;&lt;object type=&quot;3&quot; unique_id=&quot;17646&quot;&gt;&lt;property id=&quot;20148&quot; value=&quot;5&quot;/&gt;&lt;property id=&quot;20300&quot; value=&quot;Slide 29 - &amp;quot;Learner-driven trends&amp;quot;&quot;/&gt;&lt;property id=&quot;20307&quot; value=&quot;452&quot;/&gt;&lt;/object&gt;&lt;object type=&quot;3&quot; unique_id=&quot;17779&quot;&gt;&lt;property id=&quot;20148&quot; value=&quot;5&quot;/&gt;&lt;property id=&quot;20300&quot; value=&quot;Slide 28 - &amp;quot;Data visualisation&amp;quot;&quot;/&gt;&lt;property id=&quot;20307&quot; value=&quot;453&quot;/&gt;&lt;/object&gt;&lt;object type=&quot;3&quot; unique_id=&quot;17882&quot;&gt;&lt;property id=&quot;20148&quot; value=&quot;5&quot;/&gt;&lt;property id=&quot;20300&quot; value=&quot;Slide 41 - &amp;quot;Content is king!&amp;quot;&quot;/&gt;&lt;property id=&quot;20307&quot; value=&quot;454&quot;/&gt;&lt;/object&gt;&lt;object type=&quot;3&quot; unique_id=&quot;18022&quot;&gt;&lt;property id=&quot;20148&quot; value=&quot;5&quot;/&gt;&lt;property id=&quot;20300&quot; value=&quot;Slide 40 - &amp;quot;Analytics, data visualisation in Moodle&amp;quot;&quot;/&gt;&lt;property id=&quot;20307&quot; value=&quot;455&quot;/&gt;&lt;/object&gt;&lt;object type=&quot;3&quot; unique_id=&quot;18212&quot;&gt;&lt;property id=&quot;20148&quot; value=&quot;5&quot;/&gt;&lt;property id=&quot;20300&quot; value=&quot;Slide 39 - &amp;quot;After COVID... under technological pressure&amp;quot;&quot;/&gt;&lt;property id=&quot;20307&quot; value=&quot;456&quot;/&gt;&lt;/object&gt;&lt;object type=&quot;3&quot; unique_id=&quot;18581&quot;&gt;&lt;property id=&quot;20148&quot; value=&quot;5&quot;/&gt;&lt;property id=&quot;20300&quot; value=&quot;Slide 7 - &amp;quot;Top Tools for Learning – Workplace Learning 2021 &amp;quot;&quot;/&gt;&lt;property id=&quot;20307&quot; value=&quot;457&quot;/&gt;&lt;/object&gt;&lt;object type=&quot;3&quot; unique_id=&quot;18582&quot;&gt;&lt;property id=&quot;20148&quot; value=&quot;5&quot;/&gt;&lt;property id=&quot;20300&quot; value=&quot;Slide 21 - &amp;quot;Performance support&amp;quot;&quot;/&gt;&lt;property id=&quot;20307&quot; value=&quot;458&quot;/&gt;&lt;/object&gt;&lt;object type=&quot;3&quot; unique_id=&quot;18673&quot;&gt;&lt;property id=&quot;20148&quot; value=&quot;5&quot;/&gt;&lt;property id=&quot;20300&quot; value=&quot;Slide 34 - &amp;quot;Social learning&amp;quot;&quot;/&gt;&lt;property id=&quot;20307&quot; value=&quot;459&quot;/&gt;&lt;/object&gt;&lt;object type=&quot;3&quot; unique_id=&quot;18855&quot;&gt;&lt;property id=&quot;20148&quot; value=&quot;5&quot;/&gt;&lt;property id=&quot;20300&quot; value=&quot;Slide 2 - &amp;quot;???...&amp;quot;&quot;/&gt;&lt;property id=&quot;20307&quot; value=&quot;460&quot;/&gt;&lt;/object&gt;&lt;object type=&quot;3&quot; unique_id=&quot;18856&quot;&gt;&lt;property id=&quot;20148&quot; value=&quot;5&quot;/&gt;&lt;property id=&quot;20300&quot; value=&quot;Slide 4 - &amp;quot;What is a sure sign that you are old?&amp;quot;&quot;/&gt;&lt;property id=&quot;20307&quot; value=&quot;461&quot;/&gt;&lt;/object&gt;&lt;object type=&quot;3&quot; unique_id=&quot;19088&quot;&gt;&lt;property id=&quot;20148&quot; value=&quot;5&quot;/&gt;&lt;property id=&quot;20300&quot; value=&quot;Slide 12 - &amp;quot;Top Tools for Learning 2022 – LMS systems (Top100)&amp;quot;&quot;/&gt;&lt;property id=&quot;20307&quot; value=&quot;462&quot;/&gt;&lt;/object&gt;&lt;object type=&quot;3&quot; unique_id=&quot;19293&quot;&gt;&lt;property id=&quot;20148&quot; value=&quot;5&quot;/&gt;&lt;property id=&quot;20300&quot; value=&quot;Slide 10 - &amp;quot;Top Tools for Learning – 2022 &amp;quot;&quot;/&gt;&lt;property id=&quot;20307&quot; value=&quot;463&quot;/&gt;&lt;/object&gt;&lt;object type=&quot;3&quot; unique_id=&quot;19294&quot;&gt;&lt;property id=&quot;20148&quot; value=&quot;5&quot;/&gt;&lt;property id=&quot;20300&quot; value=&quot;Slide 24 - &amp;quot;Microlearning platforms&amp;quot;&quot;/&gt;&lt;property id=&quot;20307&quot; value=&quot;465&quot;/&gt;&lt;/object&gt;&lt;object type=&quot;3&quot; unique_id=&quot;19295&quot;&gt;&lt;property id=&quot;20148&quot; value=&quot;5&quot;/&gt;&lt;property id=&quot;20300&quot; value=&quot;Slide 25 - &amp;quot;Microlearning platforms&amp;quot;&quot;/&gt;&lt;property id=&quot;20307&quot; value=&quot;466&quot;/&gt;&lt;/object&gt;&lt;object type=&quot;3&quot; unique_id=&quot;19296&quot;&gt;&lt;property id=&quot;20148&quot; value=&quot;5&quot;/&gt;&lt;property id=&quot;20300&quot; value=&quot;Slide 32 - &amp;quot;Mobile-first learning&amp;quot;&quot;/&gt;&lt;property id=&quot;20307&quot; value=&quot;464&quot;/&gt;&lt;/object&gt;&lt;object type=&quot;3&quot; unique_id=&quot;19481&quot;&gt;&lt;property id=&quot;20148&quot; value=&quot;5&quot;/&gt;&lt;property id=&quot;20300&quot; value=&quot;Slide 16 - &amp;quot;Artificial Intelligence&amp;quot;&quot;/&gt;&lt;property id=&quot;20307&quot; value=&quot;467&quot;/&gt;&lt;/object&gt;&lt;object type=&quot;3&quot; unique_id=&quot;19833&quot;&gt;&lt;property id=&quot;20148&quot; value=&quot;5&quot;/&gt;&lt;property id=&quot;20300&quot; value=&quot;Slide 17 - &amp;quot;Artificial Intelligence&amp;quot;&quot;/&gt;&lt;property id=&quot;20307&quot; value=&quot;469&quot;/&gt;&lt;/object&gt;&lt;object type=&quot;3&quot; unique_id=&quot;19834&quot;&gt;&lt;property id=&quot;20148&quot; value=&quot;5&quot;/&gt;&lt;property id=&quot;20300&quot; value=&quot;Slide 20 - &amp;quot;Learning Experience Platforms&amp;quot;&quot;/&gt;&lt;property id=&quot;20307&quot; value=&quot;468&quot;/&gt;&lt;/object&gt;&lt;object type=&quot;3&quot; unique_id=&quot;19835&quot;&gt;&lt;property id=&quot;20148&quot; value=&quot;5&quot;/&gt;&lt;property id=&quot;20300&quot; value=&quot;Slide 22 - &amp;quot;Performance support&amp;quot;&quot;/&gt;&lt;property id=&quot;20307&quot; value=&quot;470&quot;/&gt;&lt;/object&gt;&lt;object type=&quot;3&quot; unique_id=&quot;19836&quot;&gt;&lt;property id=&quot;20148&quot; value=&quot;5&quot;/&gt;&lt;property id=&quot;20300&quot; value=&quot;Slide 35 - &amp;quot;Social learning&amp;quot;&quot;/&gt;&lt;property id=&quot;20307&quot; value=&quot;471&quot;/&gt;&lt;/object&gt;&lt;object type=&quot;3&quot; unique_id=&quot;19837&quot;&gt;&lt;property id=&quot;20148&quot; value=&quot;5&quot;/&gt;&lt;property id=&quot;20300&quot; value=&quot;Slide 36 - &amp;quot;Virtual Reality And Mixed Reality Learning Experiences&amp;quot;&quot;/&gt;&lt;property id=&quot;20307&quot; value=&quot;472&quot;/&gt;&lt;/object&gt;&lt;object type=&quot;3&quot; unique_id=&quot;19838&quot;&gt;&lt;property id=&quot;20148&quot; value=&quot;5&quot;/&gt;&lt;property id=&quot;20300&quot; value=&quot;Slide 37 - &amp;quot;Continuous Learning Journeys&amp;quot;&quot;/&gt;&lt;property id=&quot;20307&quot; value=&quot;4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gyéni tervezés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17265</TotalTime>
  <Pages>0</Pages>
  <Words>507</Words>
  <Characters>0</Characters>
  <Application>Microsoft Office PowerPoint</Application>
  <PresentationFormat>Egyéni</PresentationFormat>
  <Lines>0</Lines>
  <Paragraphs>125</Paragraphs>
  <Slides>37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42" baseType="lpstr">
      <vt:lpstr>Arial</vt:lpstr>
      <vt:lpstr>Calibri</vt:lpstr>
      <vt:lpstr>Gill Sans</vt:lpstr>
      <vt:lpstr>ヒラギノ角ゴ ProN W3</vt:lpstr>
      <vt:lpstr>Egyéni tervezés</vt:lpstr>
      <vt:lpstr>Digitális eszközhasználat a  Debreceni Egyetemen</vt:lpstr>
      <vt:lpstr>Miről lesz szó?</vt:lpstr>
      <vt:lpstr>Top 100 Tools for Learning – 2022</vt:lpstr>
      <vt:lpstr>Top Tools for Learning – Workplace Learning 2021 </vt:lpstr>
      <vt:lpstr>Top Tools for Learning – Personal Learning 2021 </vt:lpstr>
      <vt:lpstr>Top Tools for Learning – Education 2021 </vt:lpstr>
      <vt:lpstr>Top Tools for Learning – 2022 </vt:lpstr>
      <vt:lpstr>Top Tools for Learning – 2023 </vt:lpstr>
      <vt:lpstr>Top Tools for Learning 2021 – LMS rendzserek (Top300)</vt:lpstr>
      <vt:lpstr>Top Tools for Learning 2022 – LMS rendszerek (Top100)</vt:lpstr>
      <vt:lpstr>Top Tools for Learning 2023 – LMS rendszerek (Top100)</vt:lpstr>
      <vt:lpstr>Debreceni Egyetem</vt:lpstr>
      <vt:lpstr>Mit vizsgáltunk?</vt:lpstr>
      <vt:lpstr>Mivel dolgoztunk?</vt:lpstr>
      <vt:lpstr>Alapstatisztikák</vt:lpstr>
      <vt:lpstr>SCORM</vt:lpstr>
      <vt:lpstr>H5P</vt:lpstr>
      <vt:lpstr>Karok – különbségek (2022)</vt:lpstr>
      <vt:lpstr>Moodle modulok használata – összes </vt:lpstr>
      <vt:lpstr>Moodle modulok használata – összes </vt:lpstr>
      <vt:lpstr>Moodle modulok használata – BTK: 2819</vt:lpstr>
      <vt:lpstr>Moodle modulok használata – GTK: 725</vt:lpstr>
      <vt:lpstr>Moodle modulok használata – IK: 1985</vt:lpstr>
      <vt:lpstr>Állományok</vt:lpstr>
      <vt:lpstr>Content is the king!</vt:lpstr>
      <vt:lpstr>Moodle modulok használata</vt:lpstr>
      <vt:lpstr>Növekedés, érdekességek – állományok </vt:lpstr>
      <vt:lpstr>Növekedés, érdekességek – Mobil kapcsolódás </vt:lpstr>
      <vt:lpstr>Növekedés, érdekességek – üzenetek</vt:lpstr>
      <vt:lpstr>Kérdezzük meg a felhasználókat!</vt:lpstr>
      <vt:lpstr>Tisztítás…</vt:lpstr>
      <vt:lpstr>Nyers számok</vt:lpstr>
      <vt:lpstr>Debreceni Egyetem hallgatók – első 50 eszköz</vt:lpstr>
      <vt:lpstr>Egyetemi elearning</vt:lpstr>
      <vt:lpstr>Mesterséges intelligencia</vt:lpstr>
      <vt:lpstr>Oktatók – első 30 eszköz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jura</dc:creator>
  <cp:lastModifiedBy>Papp Gyula</cp:lastModifiedBy>
  <cp:revision>271</cp:revision>
  <dcterms:modified xsi:type="dcterms:W3CDTF">2024-07-02T07:29:32Z</dcterms:modified>
</cp:coreProperties>
</file>